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Oswald" panose="00000500000000000000" pitchFamily="2"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5"/>
  </p:normalViewPr>
  <p:slideViewPr>
    <p:cSldViewPr snapToGrid="0">
      <p:cViewPr varScale="1">
        <p:scale>
          <a:sx n="78" d="100"/>
          <a:sy n="78" d="100"/>
        </p:scale>
        <p:origin x="62" y="72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7aa8084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7aa8084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will welcome everyone and remind them to put their name and organization in the chat box.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fd56c113f1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fd56c113f1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Tie in to the training about building relationships in community organizing.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029a2173b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029a2173b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29a2173b7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029a2173b7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029a2173b7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029a2173b7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Need to make these tools and distribute.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29a2173b7_1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29a2173b7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29a2173b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29a2173b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029a2173b7_1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029a2173b7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29a2173b7_1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29a2173b7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29a2173b7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029a2173b7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29a2173b7_1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29a2173b7_1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f74ac763f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gf74ac763fc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Nayamin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29a2173b7_1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29a2173b7_1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29a2173b7_1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029a2173b7_1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Por que? Para que? Como?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29a2173b7_1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29a2173b7_1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29a2173b7_1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029a2173b7_1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29a2173b7_1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29a2173b7_1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29a2173b7_1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29a2173b7_1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29a2173b7_1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29a2173b7_1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29a2173b7_1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29a2173b7_1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29a2173b7_1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29a2173b7_1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1029a2173b7_1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1029a2173b7_1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a4ef33263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a4ef33263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29a2173b7_1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029a2173b7_1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7aa808439_0_9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7aa808439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7aa80843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7aa80843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2 min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f7aa808439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f7aa808439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Wendy 2 min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7aa808439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7aa808439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2 min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7aa808439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7aa808439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Wendy reviews vocabulary 3 min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f7aa808439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f7aa808439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explains the Golden Circle 5 min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d95377e89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d95377e8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Daniel revisits the systems iceberg structure and makes connections to the problems to policies.</a:t>
            </a:r>
            <a:endParaRPr/>
          </a:p>
          <a:p>
            <a:pPr marL="0" lvl="0" indent="0" algn="l" rtl="0">
              <a:spcBef>
                <a:spcPts val="0"/>
              </a:spcBef>
              <a:spcAft>
                <a:spcPts val="0"/>
              </a:spcAft>
              <a:buNone/>
            </a:pPr>
            <a:r>
              <a:rPr lang="en"/>
              <a:t>3-5 min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watch?v=GjwvsK-6640"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304801" y="117325"/>
            <a:ext cx="8602125" cy="48405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pic>
        <p:nvPicPr>
          <p:cNvPr id="119" name="Google Shape;119;p22"/>
          <p:cNvPicPr preferRelativeResize="0"/>
          <p:nvPr/>
        </p:nvPicPr>
        <p:blipFill>
          <a:blip r:embed="rId3">
            <a:alphaModFix/>
          </a:blip>
          <a:stretch>
            <a:fillRect/>
          </a:stretch>
        </p:blipFill>
        <p:spPr>
          <a:xfrm>
            <a:off x="0" y="5"/>
            <a:ext cx="9144000" cy="51434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3"/>
        <p:cNvGrpSpPr/>
        <p:nvPr/>
      </p:nvGrpSpPr>
      <p:grpSpPr>
        <a:xfrm>
          <a:off x="0" y="0"/>
          <a:ext cx="0" cy="0"/>
          <a:chOff x="0" y="0"/>
          <a:chExt cx="0" cy="0"/>
        </a:xfrm>
      </p:grpSpPr>
      <p:sp>
        <p:nvSpPr>
          <p:cNvPr id="124" name="Google Shape;124;p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b="1"/>
              <a:t>Pol</a:t>
            </a:r>
            <a:r>
              <a:rPr lang="en" sz="4700" b="1">
                <a:solidFill>
                  <a:schemeClr val="lt1"/>
                </a:solidFill>
              </a:rPr>
              <a:t>Problems to Policies II</a:t>
            </a:r>
            <a:r>
              <a:rPr lang="en" b="1"/>
              <a:t> IIP</a:t>
            </a:r>
            <a:endParaRPr b="1"/>
          </a:p>
        </p:txBody>
      </p:sp>
      <p:sp>
        <p:nvSpPr>
          <p:cNvPr id="125" name="Google Shape;125;p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chemeClr val="lt1"/>
                </a:solidFill>
              </a:rPr>
              <a:t>Christine Barker, FIRM</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AMMbout MMe</a:t>
            </a:r>
            <a:r>
              <a:rPr lang="en">
                <a:solidFill>
                  <a:schemeClr val="lt1"/>
                </a:solidFill>
              </a:rPr>
              <a:t>Meet your Presenter</a:t>
            </a:r>
            <a:endParaRPr>
              <a:solidFill>
                <a:schemeClr val="lt1"/>
              </a:solidFill>
            </a:endParaRPr>
          </a:p>
        </p:txBody>
      </p:sp>
      <p:sp>
        <p:nvSpPr>
          <p:cNvPr id="131" name="Google Shape;131;p24"/>
          <p:cNvSpPr txBox="1">
            <a:spLocks noGrp="1"/>
          </p:cNvSpPr>
          <p:nvPr>
            <p:ph type="body" idx="1"/>
          </p:nvPr>
        </p:nvSpPr>
        <p:spPr>
          <a:xfrm>
            <a:off x="311700" y="1165550"/>
            <a:ext cx="6857400" cy="38523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solidFill>
                  <a:srgbClr val="000000"/>
                </a:solidFill>
              </a:rPr>
              <a:t>Roosevelt High School graduate. My first protests were against FUSD cutting arts funding and the Day without An Immigrant. </a:t>
            </a:r>
            <a:endParaRPr>
              <a:solidFill>
                <a:srgbClr val="000000"/>
              </a:solidFill>
            </a:endParaRPr>
          </a:p>
          <a:p>
            <a:pPr marL="0" lvl="0" indent="0" algn="l" rtl="0">
              <a:spcBef>
                <a:spcPts val="1200"/>
              </a:spcBef>
              <a:spcAft>
                <a:spcPts val="0"/>
              </a:spcAft>
              <a:buNone/>
            </a:pPr>
            <a:r>
              <a:rPr lang="en">
                <a:solidFill>
                  <a:srgbClr val="000000"/>
                </a:solidFill>
              </a:rPr>
              <a:t>Lived in Mexico City, Toronto, New York State. How do places create systems of belonging?</a:t>
            </a:r>
            <a:endParaRPr>
              <a:solidFill>
                <a:srgbClr val="000000"/>
              </a:solidFill>
            </a:endParaRPr>
          </a:p>
          <a:p>
            <a:pPr marL="0" lvl="0" indent="0" algn="l" rtl="0">
              <a:spcBef>
                <a:spcPts val="1200"/>
              </a:spcBef>
              <a:spcAft>
                <a:spcPts val="0"/>
              </a:spcAft>
              <a:buNone/>
            </a:pPr>
            <a:r>
              <a:rPr lang="en">
                <a:solidFill>
                  <a:srgbClr val="000000"/>
                </a:solidFill>
              </a:rPr>
              <a:t>FIRM grew me! General Plan Organizing, BRT, Stopping the Privatization of Fresno’s Trash. Now I’m Executive Director.  Most recent policy change efforts are around: Stopping Anti-Asian Hate, COVID-19 Equity, Community Garden Funding.</a:t>
            </a:r>
            <a:endParaRPr>
              <a:solidFill>
                <a:srgbClr val="000000"/>
              </a:solidFill>
            </a:endParaRPr>
          </a:p>
          <a:p>
            <a:pPr marL="0" lvl="0" indent="0" algn="l" rtl="0">
              <a:spcBef>
                <a:spcPts val="1200"/>
              </a:spcBef>
              <a:spcAft>
                <a:spcPts val="1200"/>
              </a:spcAft>
              <a:buNone/>
            </a:pPr>
            <a:r>
              <a:rPr lang="en">
                <a:solidFill>
                  <a:srgbClr val="000000"/>
                </a:solidFill>
              </a:rPr>
              <a:t>I was trained in the former PICO model of organizing. I also went to grad school in public administration where I studied systems thinking around immigration and community development. </a:t>
            </a:r>
            <a:endParaRPr>
              <a:solidFill>
                <a:srgbClr val="000000"/>
              </a:solidFill>
            </a:endParaRPr>
          </a:p>
        </p:txBody>
      </p:sp>
      <p:pic>
        <p:nvPicPr>
          <p:cNvPr id="132" name="Google Shape;132;p24"/>
          <p:cNvPicPr preferRelativeResize="0"/>
          <p:nvPr/>
        </p:nvPicPr>
        <p:blipFill>
          <a:blip r:embed="rId3">
            <a:alphaModFix/>
          </a:blip>
          <a:stretch>
            <a:fillRect/>
          </a:stretch>
        </p:blipFill>
        <p:spPr>
          <a:xfrm>
            <a:off x="7169100" y="256000"/>
            <a:ext cx="1670099" cy="2315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Le</a:t>
            </a:r>
            <a:r>
              <a:rPr lang="en" b="1">
                <a:solidFill>
                  <a:srgbClr val="000000"/>
                </a:solidFill>
              </a:rPr>
              <a:t>Learning Goals</a:t>
            </a:r>
            <a:endParaRPr b="1">
              <a:solidFill>
                <a:srgbClr val="000000"/>
              </a:solidFill>
            </a:endParaRPr>
          </a:p>
          <a:p>
            <a:pPr marL="0" lvl="0" indent="0" algn="l" rtl="0">
              <a:spcBef>
                <a:spcPts val="0"/>
              </a:spcBef>
              <a:spcAft>
                <a:spcPts val="0"/>
              </a:spcAft>
              <a:buNone/>
            </a:pPr>
            <a:r>
              <a:rPr lang="en" b="1"/>
              <a:t>arning Goals</a:t>
            </a:r>
            <a:endParaRPr b="1"/>
          </a:p>
        </p:txBody>
      </p:sp>
      <p:sp>
        <p:nvSpPr>
          <p:cNvPr id="138" name="Google Shape;138;p25"/>
          <p:cNvSpPr txBox="1">
            <a:spLocks noGrp="1"/>
          </p:cNvSpPr>
          <p:nvPr>
            <p:ph type="body" idx="1"/>
          </p:nvPr>
        </p:nvSpPr>
        <p:spPr>
          <a:xfrm>
            <a:off x="311700" y="1152475"/>
            <a:ext cx="8520600" cy="3691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AutoNum type="arabicPeriod"/>
            </a:pPr>
            <a:r>
              <a:rPr lang="en">
                <a:solidFill>
                  <a:srgbClr val="000000"/>
                </a:solidFill>
              </a:rPr>
              <a:t>Learn what a research meeting is</a:t>
            </a:r>
            <a:endParaRPr>
              <a:solidFill>
                <a:srgbClr val="000000"/>
              </a:solidFill>
            </a:endParaRPr>
          </a:p>
          <a:p>
            <a:pPr marL="457200" lvl="0" indent="-342900" algn="l" rtl="0">
              <a:spcBef>
                <a:spcPts val="0"/>
              </a:spcBef>
              <a:spcAft>
                <a:spcPts val="0"/>
              </a:spcAft>
              <a:buClr>
                <a:srgbClr val="000000"/>
              </a:buClr>
              <a:buSzPts val="1800"/>
              <a:buAutoNum type="arabicPeriod"/>
            </a:pPr>
            <a:r>
              <a:rPr lang="en">
                <a:solidFill>
                  <a:srgbClr val="000000"/>
                </a:solidFill>
              </a:rPr>
              <a:t>Practice requesting a research meeting</a:t>
            </a:r>
            <a:endParaRPr>
              <a:solidFill>
                <a:srgbClr val="000000"/>
              </a:solidFill>
            </a:endParaRPr>
          </a:p>
          <a:p>
            <a:pPr marL="457200" lvl="0" indent="-342900" algn="l" rtl="0">
              <a:spcBef>
                <a:spcPts val="0"/>
              </a:spcBef>
              <a:spcAft>
                <a:spcPts val="0"/>
              </a:spcAft>
              <a:buClr>
                <a:srgbClr val="000000"/>
              </a:buClr>
              <a:buSzPts val="1800"/>
              <a:buAutoNum type="arabicPeriod"/>
            </a:pPr>
            <a:r>
              <a:rPr lang="en">
                <a:solidFill>
                  <a:srgbClr val="000000"/>
                </a:solidFill>
              </a:rPr>
              <a:t>Identify good questions to ask at a research meeting </a:t>
            </a: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r>
              <a:rPr lang="en" u="sng">
                <a:solidFill>
                  <a:srgbClr val="000000"/>
                </a:solidFill>
              </a:rPr>
              <a:t>Tools to Use in Caucus Groups:</a:t>
            </a:r>
            <a:endParaRPr u="sng">
              <a:solidFill>
                <a:srgbClr val="000000"/>
              </a:solidFill>
            </a:endParaRPr>
          </a:p>
          <a:p>
            <a:pPr marL="0" lvl="0" indent="0" algn="l" rtl="0">
              <a:spcBef>
                <a:spcPts val="1200"/>
              </a:spcBef>
              <a:spcAft>
                <a:spcPts val="0"/>
              </a:spcAft>
              <a:buNone/>
            </a:pPr>
            <a:r>
              <a:rPr lang="en">
                <a:solidFill>
                  <a:srgbClr val="000000"/>
                </a:solidFill>
              </a:rPr>
              <a:t>Pre-Research Meeting Checklist</a:t>
            </a:r>
            <a:endParaRPr>
              <a:solidFill>
                <a:srgbClr val="000000"/>
              </a:solidFill>
            </a:endParaRPr>
          </a:p>
          <a:p>
            <a:pPr marL="0" lvl="0" indent="0" algn="l" rtl="0">
              <a:spcBef>
                <a:spcPts val="1200"/>
              </a:spcBef>
              <a:spcAft>
                <a:spcPts val="0"/>
              </a:spcAft>
              <a:buNone/>
            </a:pPr>
            <a:r>
              <a:rPr lang="en">
                <a:solidFill>
                  <a:srgbClr val="000000"/>
                </a:solidFill>
              </a:rPr>
              <a:t>Sample Agenda for Research Meeting</a:t>
            </a:r>
            <a:endParaRPr>
              <a:solidFill>
                <a:srgbClr val="000000"/>
              </a:solidFill>
            </a:endParaRPr>
          </a:p>
          <a:p>
            <a:pPr marL="0" lvl="0" indent="0" algn="l" rtl="0">
              <a:spcBef>
                <a:spcPts val="1200"/>
              </a:spcBef>
              <a:spcAft>
                <a:spcPts val="1200"/>
              </a:spcAft>
              <a:buNone/>
            </a:pPr>
            <a:r>
              <a:rPr lang="en">
                <a:solidFill>
                  <a:srgbClr val="000000"/>
                </a:solidFill>
              </a:rPr>
              <a:t>Debrief Questions</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After naming the problem, talking to others who also deal with the problem, what do we do next?</a:t>
            </a:r>
            <a:r>
              <a:rPr lang="en" b="1"/>
              <a:t>After naming the problem, talking to others who also deal with the problem, what do we do next?</a:t>
            </a:r>
            <a:endParaRPr b="1"/>
          </a:p>
        </p:txBody>
      </p:sp>
      <p:sp>
        <p:nvSpPr>
          <p:cNvPr id="144" name="Google Shape;144;p26"/>
          <p:cNvSpPr txBox="1">
            <a:spLocks noGrp="1"/>
          </p:cNvSpPr>
          <p:nvPr>
            <p:ph type="body" idx="1"/>
          </p:nvPr>
        </p:nvSpPr>
        <p:spPr>
          <a:xfrm>
            <a:off x="311700" y="1542425"/>
            <a:ext cx="8520600" cy="302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How do we figure out what rules that system is following that lead to our current situation?</a:t>
            </a:r>
            <a:endParaRPr>
              <a:solidFill>
                <a:srgbClr val="000000"/>
              </a:solidFill>
            </a:endParaRPr>
          </a:p>
          <a:p>
            <a:pPr marL="0" lvl="0" indent="0" algn="l" rtl="0">
              <a:spcBef>
                <a:spcPts val="1200"/>
              </a:spcBef>
              <a:spcAft>
                <a:spcPts val="0"/>
              </a:spcAft>
              <a:buNone/>
            </a:pPr>
            <a:r>
              <a:rPr lang="en">
                <a:solidFill>
                  <a:srgbClr val="000000"/>
                </a:solidFill>
              </a:rPr>
              <a:t>How do we figure out how those rules could change to lead to better results?</a:t>
            </a:r>
            <a:endParaRPr>
              <a:solidFill>
                <a:srgbClr val="000000"/>
              </a:solidFill>
            </a:endParaRPr>
          </a:p>
          <a:p>
            <a:pPr marL="0" lvl="0" indent="0" algn="l" rtl="0">
              <a:spcBef>
                <a:spcPts val="1200"/>
              </a:spcBef>
              <a:spcAft>
                <a:spcPts val="0"/>
              </a:spcAft>
              <a:buNone/>
            </a:pPr>
            <a:r>
              <a:rPr lang="en">
                <a:solidFill>
                  <a:srgbClr val="000000"/>
                </a:solidFill>
              </a:rPr>
              <a:t>What is the </a:t>
            </a:r>
            <a:r>
              <a:rPr lang="en" i="1">
                <a:solidFill>
                  <a:srgbClr val="000000"/>
                </a:solidFill>
              </a:rPr>
              <a:t>policy</a:t>
            </a:r>
            <a:r>
              <a:rPr lang="en">
                <a:solidFill>
                  <a:srgbClr val="000000"/>
                </a:solidFill>
              </a:rPr>
              <a:t> that is leading to this </a:t>
            </a:r>
            <a:r>
              <a:rPr lang="en" i="1">
                <a:solidFill>
                  <a:srgbClr val="000000"/>
                </a:solidFill>
              </a:rPr>
              <a:t>problem</a:t>
            </a:r>
            <a:r>
              <a:rPr lang="en">
                <a:solidFill>
                  <a:srgbClr val="000000"/>
                </a:solidFill>
              </a:rPr>
              <a:t>?</a:t>
            </a:r>
            <a:endParaRPr>
              <a:solidFill>
                <a:srgbClr val="000000"/>
              </a:solidFill>
            </a:endParaRPr>
          </a:p>
          <a:p>
            <a:pPr marL="0" lvl="0" indent="0" algn="l" rtl="0">
              <a:spcBef>
                <a:spcPts val="1200"/>
              </a:spcBef>
              <a:spcAft>
                <a:spcPts val="1200"/>
              </a:spcAft>
              <a:buClr>
                <a:schemeClr val="dk1"/>
              </a:buClr>
              <a:buSzPts val="1100"/>
              <a:buFont typeface="Arial"/>
              <a:buNone/>
            </a:pPr>
            <a:r>
              <a:rPr lang="en">
                <a:solidFill>
                  <a:srgbClr val="000000"/>
                </a:solidFill>
              </a:rPr>
              <a:t>How do we figure out who is in charge of the system that is causing the problem?</a:t>
            </a:r>
            <a:endParaRPr>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Simple Rules -&gt; Complexity</a:t>
            </a:r>
            <a:endParaRPr b="1">
              <a:solidFill>
                <a:srgbClr val="000000"/>
              </a:solidFill>
            </a:endParaRPr>
          </a:p>
          <a:p>
            <a:pPr marL="0" lvl="0" indent="0" algn="l" rtl="0">
              <a:spcBef>
                <a:spcPts val="0"/>
              </a:spcBef>
              <a:spcAft>
                <a:spcPts val="0"/>
              </a:spcAft>
              <a:buNone/>
            </a:pPr>
            <a:endParaRPr/>
          </a:p>
        </p:txBody>
      </p:sp>
      <p:sp>
        <p:nvSpPr>
          <p:cNvPr id="150" name="Google Shape;15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7" descr="Introduction to CAS principles by Dr. Derek Cabrera of Cornell University" title="Introduction to Complex Adaptive Systems (CAS)">
            <a:hlinkClick r:id="rId3"/>
          </p:cNvPr>
          <p:cNvPicPr preferRelativeResize="0"/>
          <p:nvPr/>
        </p:nvPicPr>
        <p:blipFill>
          <a:blip r:embed="rId4">
            <a:alphaModFix/>
          </a:blip>
          <a:stretch>
            <a:fillRect/>
          </a:stretch>
        </p:blipFill>
        <p:spPr>
          <a:xfrm>
            <a:off x="1907121" y="1152475"/>
            <a:ext cx="5329766" cy="3997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To</a:t>
            </a:r>
            <a:r>
              <a:rPr lang="en" b="1">
                <a:solidFill>
                  <a:srgbClr val="000000"/>
                </a:solidFill>
              </a:rPr>
              <a:t>Tool:</a:t>
            </a:r>
            <a:r>
              <a:rPr lang="en">
                <a:solidFill>
                  <a:srgbClr val="000000"/>
                </a:solidFill>
              </a:rPr>
              <a:t> Research Meeting</a:t>
            </a:r>
            <a:endParaRPr>
              <a:solidFill>
                <a:srgbClr val="000000"/>
              </a:solidFill>
            </a:endParaRPr>
          </a:p>
          <a:p>
            <a:pPr marL="0" lvl="0" indent="0" algn="l" rtl="0">
              <a:spcBef>
                <a:spcPts val="0"/>
              </a:spcBef>
              <a:spcAft>
                <a:spcPts val="0"/>
              </a:spcAft>
              <a:buNone/>
            </a:pPr>
            <a:r>
              <a:rPr lang="en" b="1"/>
              <a:t>ol:</a:t>
            </a:r>
            <a:r>
              <a:rPr lang="en"/>
              <a:t> Research Meeting</a:t>
            </a:r>
            <a:endParaRPr/>
          </a:p>
        </p:txBody>
      </p:sp>
      <p:sp>
        <p:nvSpPr>
          <p:cNvPr id="157" name="Google Shape;157;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An intentional conversation with someone inside the system you are trying to </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understand and change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 way to learn through asking questions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 way to build your leadership and teamwork skills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 way to build public relationships (ie power)</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 way to strengthen your ask</a:t>
            </a:r>
            <a:endParaRPr>
              <a:solidFill>
                <a:srgbClr val="000000"/>
              </a:solidFill>
            </a:endParaRPr>
          </a:p>
        </p:txBody>
      </p:sp>
      <p:pic>
        <p:nvPicPr>
          <p:cNvPr id="158" name="Google Shape;158;p28"/>
          <p:cNvPicPr preferRelativeResize="0"/>
          <p:nvPr/>
        </p:nvPicPr>
        <p:blipFill rotWithShape="1">
          <a:blip r:embed="rId3">
            <a:alphaModFix/>
          </a:blip>
          <a:srcRect l="15239"/>
          <a:stretch/>
        </p:blipFill>
        <p:spPr>
          <a:xfrm>
            <a:off x="6086900" y="2966025"/>
            <a:ext cx="3057101" cy="2062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What a research meeting is NOT:</a:t>
            </a:r>
            <a:r>
              <a:rPr lang="en" b="1"/>
              <a:t>hat a research meeting is NOT:</a:t>
            </a:r>
            <a:endParaRPr b="1"/>
          </a:p>
        </p:txBody>
      </p:sp>
      <p:sp>
        <p:nvSpPr>
          <p:cNvPr id="164" name="Google Shape;164;p29"/>
          <p:cNvSpPr txBox="1">
            <a:spLocks noGrp="1"/>
          </p:cNvSpPr>
          <p:nvPr>
            <p:ph type="body" idx="1"/>
          </p:nvPr>
        </p:nvSpPr>
        <p:spPr>
          <a:xfrm>
            <a:off x="311700" y="1152475"/>
            <a:ext cx="4594500" cy="3815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A casual conversation</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 1:1 conversation between you and a public person that you report back to your group</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 private or secret conversation</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 favor</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Asking someone to make an exception for you/your circumstance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An opportunity to make deals or negotiate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 time for demands</a:t>
            </a:r>
            <a:endParaRPr>
              <a:solidFill>
                <a:srgbClr val="000000"/>
              </a:solidFill>
            </a:endParaRPr>
          </a:p>
        </p:txBody>
      </p:sp>
      <p:pic>
        <p:nvPicPr>
          <p:cNvPr id="165" name="Google Shape;165;p29"/>
          <p:cNvPicPr preferRelativeResize="0"/>
          <p:nvPr/>
        </p:nvPicPr>
        <p:blipFill>
          <a:blip r:embed="rId3">
            <a:alphaModFix/>
          </a:blip>
          <a:stretch>
            <a:fillRect/>
          </a:stretch>
        </p:blipFill>
        <p:spPr>
          <a:xfrm>
            <a:off x="5758524" y="729450"/>
            <a:ext cx="1544600" cy="1779376"/>
          </a:xfrm>
          <a:prstGeom prst="rect">
            <a:avLst/>
          </a:prstGeom>
          <a:noFill/>
          <a:ln>
            <a:noFill/>
          </a:ln>
        </p:spPr>
      </p:pic>
      <p:pic>
        <p:nvPicPr>
          <p:cNvPr id="166" name="Google Shape;166;p29"/>
          <p:cNvPicPr preferRelativeResize="0"/>
          <p:nvPr/>
        </p:nvPicPr>
        <p:blipFill>
          <a:blip r:embed="rId4">
            <a:alphaModFix/>
          </a:blip>
          <a:stretch>
            <a:fillRect/>
          </a:stretch>
        </p:blipFill>
        <p:spPr>
          <a:xfrm>
            <a:off x="6084225" y="2685925"/>
            <a:ext cx="2578025" cy="1719625"/>
          </a:xfrm>
          <a:prstGeom prst="rect">
            <a:avLst/>
          </a:prstGeom>
          <a:noFill/>
          <a:ln>
            <a:noFill/>
          </a:ln>
        </p:spPr>
      </p:pic>
      <p:pic>
        <p:nvPicPr>
          <p:cNvPr id="167" name="Google Shape;167;p29"/>
          <p:cNvPicPr preferRelativeResize="0"/>
          <p:nvPr/>
        </p:nvPicPr>
        <p:blipFill>
          <a:blip r:embed="rId5">
            <a:alphaModFix/>
          </a:blip>
          <a:stretch>
            <a:fillRect/>
          </a:stretch>
        </p:blipFill>
        <p:spPr>
          <a:xfrm>
            <a:off x="7880975" y="1152463"/>
            <a:ext cx="1028400" cy="1447299"/>
          </a:xfrm>
          <a:prstGeom prst="rect">
            <a:avLst/>
          </a:prstGeom>
          <a:noFill/>
          <a:ln>
            <a:noFill/>
          </a:ln>
        </p:spPr>
      </p:pic>
      <p:pic>
        <p:nvPicPr>
          <p:cNvPr id="168" name="Google Shape;168;p29"/>
          <p:cNvPicPr preferRelativeResize="0"/>
          <p:nvPr/>
        </p:nvPicPr>
        <p:blipFill>
          <a:blip r:embed="rId6">
            <a:alphaModFix/>
          </a:blip>
          <a:stretch>
            <a:fillRect/>
          </a:stretch>
        </p:blipFill>
        <p:spPr>
          <a:xfrm>
            <a:off x="4771954" y="152388"/>
            <a:ext cx="4757324" cy="4757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2"/>
        <p:cNvGrpSpPr/>
        <p:nvPr/>
      </p:nvGrpSpPr>
      <p:grpSpPr>
        <a:xfrm>
          <a:off x="0" y="0"/>
          <a:ext cx="0" cy="0"/>
          <a:chOff x="0" y="0"/>
          <a:chExt cx="0" cy="0"/>
        </a:xfrm>
      </p:grpSpPr>
      <p:sp>
        <p:nvSpPr>
          <p:cNvPr id="173" name="Google Shape;173;p30"/>
          <p:cNvSpPr txBox="1">
            <a:spLocks noGrp="1"/>
          </p:cNvSpPr>
          <p:nvPr>
            <p:ph type="ctrTitle"/>
          </p:nvPr>
        </p:nvSpPr>
        <p:spPr>
          <a:xfrm>
            <a:off x="311700" y="744575"/>
            <a:ext cx="8520600" cy="3914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sz="2800" b="1">
              <a:solidFill>
                <a:srgbClr val="000000"/>
              </a:solidFill>
            </a:endParaRPr>
          </a:p>
          <a:p>
            <a:pPr marL="0" lvl="0" indent="0" algn="ctr" rtl="0">
              <a:spcBef>
                <a:spcPts val="0"/>
              </a:spcBef>
              <a:spcAft>
                <a:spcPts val="0"/>
              </a:spcAft>
              <a:buNone/>
            </a:pPr>
            <a:endParaRPr/>
          </a:p>
        </p:txBody>
      </p:sp>
      <p:sp>
        <p:nvSpPr>
          <p:cNvPr id="174" name="Google Shape;174;p30"/>
          <p:cNvSpPr txBox="1">
            <a:spLocks noGrp="1"/>
          </p:cNvSpPr>
          <p:nvPr>
            <p:ph type="subTitle" idx="1"/>
          </p:nvPr>
        </p:nvSpPr>
        <p:spPr>
          <a:xfrm>
            <a:off x="311700" y="549675"/>
            <a:ext cx="8520600" cy="404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000000"/>
                </a:solidFill>
              </a:rPr>
              <a:t>Important Ingredients to a Research Meeting</a:t>
            </a:r>
            <a:endParaRPr b="1">
              <a:solidFill>
                <a:srgbClr val="000000"/>
              </a:solidFill>
            </a:endParaRPr>
          </a:p>
          <a:p>
            <a:pPr marL="0" lvl="0" indent="0" algn="l" rtl="0">
              <a:spcBef>
                <a:spcPts val="0"/>
              </a:spcBef>
              <a:spcAft>
                <a:spcPts val="0"/>
              </a:spcAft>
              <a:buNone/>
            </a:pPr>
            <a:endParaRPr b="1">
              <a:solidFill>
                <a:srgbClr val="000000"/>
              </a:solidFill>
            </a:endParaRPr>
          </a:p>
          <a:p>
            <a:pPr marL="457200" lvl="0" indent="-342900" algn="l" rtl="0">
              <a:lnSpc>
                <a:spcPct val="200000"/>
              </a:lnSpc>
              <a:spcBef>
                <a:spcPts val="0"/>
              </a:spcBef>
              <a:spcAft>
                <a:spcPts val="0"/>
              </a:spcAft>
              <a:buClr>
                <a:srgbClr val="595959"/>
              </a:buClr>
              <a:buSzPts val="1800"/>
              <a:buAutoNum type="arabicPeriod"/>
            </a:pPr>
            <a:r>
              <a:rPr lang="en" sz="1800" b="1">
                <a:solidFill>
                  <a:srgbClr val="595959"/>
                </a:solidFill>
              </a:rPr>
              <a:t>PREPARATION</a:t>
            </a:r>
            <a:endParaRPr sz="1800" b="1">
              <a:solidFill>
                <a:srgbClr val="595959"/>
              </a:solidFill>
            </a:endParaRPr>
          </a:p>
          <a:p>
            <a:pPr marL="457200" lvl="0" indent="-342900" algn="l" rtl="0">
              <a:lnSpc>
                <a:spcPct val="200000"/>
              </a:lnSpc>
              <a:spcBef>
                <a:spcPts val="0"/>
              </a:spcBef>
              <a:spcAft>
                <a:spcPts val="0"/>
              </a:spcAft>
              <a:buClr>
                <a:srgbClr val="595959"/>
              </a:buClr>
              <a:buSzPts val="1800"/>
              <a:buAutoNum type="arabicPeriod"/>
            </a:pPr>
            <a:r>
              <a:rPr lang="en" sz="1800" b="1">
                <a:solidFill>
                  <a:srgbClr val="595959"/>
                </a:solidFill>
              </a:rPr>
              <a:t>MEETING</a:t>
            </a:r>
            <a:endParaRPr sz="1800" b="1">
              <a:solidFill>
                <a:srgbClr val="595959"/>
              </a:solidFill>
            </a:endParaRPr>
          </a:p>
          <a:p>
            <a:pPr marL="457200" lvl="0" indent="-342900" algn="l" rtl="0">
              <a:lnSpc>
                <a:spcPct val="200000"/>
              </a:lnSpc>
              <a:spcBef>
                <a:spcPts val="0"/>
              </a:spcBef>
              <a:spcAft>
                <a:spcPts val="0"/>
              </a:spcAft>
              <a:buClr>
                <a:srgbClr val="595959"/>
              </a:buClr>
              <a:buSzPts val="1800"/>
              <a:buAutoNum type="arabicPeriod"/>
            </a:pPr>
            <a:r>
              <a:rPr lang="en" sz="1800" b="1">
                <a:solidFill>
                  <a:srgbClr val="595959"/>
                </a:solidFill>
              </a:rPr>
              <a:t>SHARING THE LEARNING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PREPARATION</a:t>
            </a:r>
            <a:endParaRPr b="1"/>
          </a:p>
        </p:txBody>
      </p:sp>
      <p:sp>
        <p:nvSpPr>
          <p:cNvPr id="180" name="Google Shape;180;p31"/>
          <p:cNvSpPr txBox="1">
            <a:spLocks noGrp="1"/>
          </p:cNvSpPr>
          <p:nvPr>
            <p:ph type="body" idx="1"/>
          </p:nvPr>
        </p:nvSpPr>
        <p:spPr>
          <a:xfrm>
            <a:off x="311700" y="340275"/>
            <a:ext cx="8520600" cy="4228500"/>
          </a:xfrm>
          <a:prstGeom prst="rect">
            <a:avLst/>
          </a:prstGeom>
        </p:spPr>
        <p:txBody>
          <a:bodyPr spcFirstLastPara="1" wrap="square" lIns="91425" tIns="91425" rIns="91425" bIns="91425" anchor="t" anchorCtr="0">
            <a:normAutofit/>
          </a:bodyPr>
          <a:lstStyle/>
          <a:p>
            <a:pPr marL="457200" lvl="0" indent="0" algn="l" rtl="0">
              <a:lnSpc>
                <a:spcPct val="100000"/>
              </a:lnSpc>
              <a:spcBef>
                <a:spcPts val="0"/>
              </a:spcBef>
              <a:spcAft>
                <a:spcPts val="0"/>
              </a:spcAft>
              <a:buNone/>
            </a:pPr>
            <a:r>
              <a:rPr lang="en" sz="2800" b="1">
                <a:solidFill>
                  <a:srgbClr val="000000"/>
                </a:solidFill>
              </a:rPr>
              <a:t>PREPARATION</a:t>
            </a:r>
            <a:endParaRPr sz="2800" b="1">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Identify the system</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Identify WHO might know more about that system</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Write questions as a caucus to figure out what you want to know</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Reach out to request a meeting. Find a time, date and location that works for as many people as possible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Assign roles to everyone who will be at the meeting</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Chair</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Timekeeper</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Interpreter if needed</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Someone to share a testimony: Why this problem matters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Share questions among everyone else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Practice!</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idx="4294967295"/>
          </p:nvPr>
        </p:nvSpPr>
        <p:spPr>
          <a:xfrm>
            <a:off x="997425" y="152389"/>
            <a:ext cx="7136700" cy="10224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1"/>
              </a:buClr>
              <a:buSzPts val="3300"/>
              <a:buFont typeface="Calibri"/>
              <a:buNone/>
            </a:pPr>
            <a:r>
              <a:rPr lang="en" sz="3300" b="1" i="0" u="none" strike="noStrike" cap="none">
                <a:solidFill>
                  <a:schemeClr val="dk1"/>
                </a:solidFill>
                <a:latin typeface="Calibri"/>
                <a:ea typeface="Calibri"/>
                <a:cs typeface="Calibri"/>
                <a:sym typeface="Calibri"/>
              </a:rPr>
              <a:t>Welcome, Instructions for Zoom</a:t>
            </a:r>
            <a:endParaRPr sz="3300" b="1" i="0" u="none"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3300"/>
              <a:buFont typeface="Calibri"/>
              <a:buNone/>
            </a:pPr>
            <a:r>
              <a:rPr lang="en" sz="3300" b="1" i="0" u="none" strike="noStrike" cap="none">
                <a:solidFill>
                  <a:schemeClr val="dk1"/>
                </a:solidFill>
                <a:latin typeface="Calibri"/>
                <a:ea typeface="Calibri"/>
                <a:cs typeface="Calibri"/>
                <a:sym typeface="Calibri"/>
              </a:rPr>
              <a:t>Bienvenidos, Instrucciones para Zoom</a:t>
            </a:r>
            <a:endParaRPr sz="3300" b="1" i="0" u="none" strike="noStrike" cap="none">
              <a:solidFill>
                <a:schemeClr val="dk1"/>
              </a:solidFill>
              <a:latin typeface="Calibri"/>
              <a:ea typeface="Calibri"/>
              <a:cs typeface="Calibri"/>
              <a:sym typeface="Calibri"/>
            </a:endParaRPr>
          </a:p>
        </p:txBody>
      </p:sp>
      <p:sp>
        <p:nvSpPr>
          <p:cNvPr id="62" name="Google Shape;62;p14"/>
          <p:cNvSpPr txBox="1">
            <a:spLocks noGrp="1"/>
          </p:cNvSpPr>
          <p:nvPr>
            <p:ph type="subTitle" idx="4294967295"/>
          </p:nvPr>
        </p:nvSpPr>
        <p:spPr>
          <a:xfrm>
            <a:off x="158225" y="1216000"/>
            <a:ext cx="7136700" cy="792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700"/>
              <a:buFont typeface="Arial"/>
              <a:buNone/>
            </a:pPr>
            <a:r>
              <a:rPr lang="en" sz="1700" b="0" i="0" u="none" strike="noStrike" cap="none">
                <a:solidFill>
                  <a:schemeClr val="dk1"/>
                </a:solidFill>
                <a:latin typeface="Calibri"/>
                <a:ea typeface="Calibri"/>
                <a:cs typeface="Calibri"/>
                <a:sym typeface="Calibri"/>
              </a:rPr>
              <a:t>Select the World Icon, Then Pick Your Prefered Language </a:t>
            </a:r>
            <a:endParaRPr/>
          </a:p>
          <a:p>
            <a:pPr marL="0" marR="0" lvl="0" indent="0" algn="l" rtl="0">
              <a:lnSpc>
                <a:spcPct val="90000"/>
              </a:lnSpc>
              <a:spcBef>
                <a:spcPts val="0"/>
              </a:spcBef>
              <a:spcAft>
                <a:spcPts val="0"/>
              </a:spcAft>
              <a:buClr>
                <a:schemeClr val="dk1"/>
              </a:buClr>
              <a:buSzPts val="1700"/>
              <a:buFont typeface="Arial"/>
              <a:buNone/>
            </a:pPr>
            <a:r>
              <a:rPr lang="en" sz="1700" b="0" i="0" u="none" strike="noStrike" cap="none">
                <a:solidFill>
                  <a:schemeClr val="dk1"/>
                </a:solidFill>
                <a:latin typeface="Calibri"/>
                <a:ea typeface="Calibri"/>
                <a:cs typeface="Calibri"/>
                <a:sym typeface="Calibri"/>
              </a:rPr>
              <a:t>Selecciona el Icono de Mundo, Elije Tu Idioma Preferido</a:t>
            </a:r>
            <a:endParaRPr sz="1700" b="0" i="0" u="none" strike="noStrike" cap="none">
              <a:solidFill>
                <a:schemeClr val="dk1"/>
              </a:solidFill>
              <a:highlight>
                <a:srgbClr val="FFF2CC"/>
              </a:highlight>
              <a:latin typeface="Calibri"/>
              <a:ea typeface="Calibri"/>
              <a:cs typeface="Calibri"/>
              <a:sym typeface="Calibri"/>
            </a:endParaRPr>
          </a:p>
          <a:p>
            <a:pPr marL="0" marR="0" lvl="0" indent="0" algn="l" rtl="0">
              <a:lnSpc>
                <a:spcPct val="90000"/>
              </a:lnSpc>
              <a:spcBef>
                <a:spcPts val="0"/>
              </a:spcBef>
              <a:spcAft>
                <a:spcPts val="1200"/>
              </a:spcAft>
              <a:buClr>
                <a:schemeClr val="dk1"/>
              </a:buClr>
              <a:buSzPts val="1700"/>
              <a:buFont typeface="Arial"/>
              <a:buNone/>
            </a:pPr>
            <a:endParaRPr sz="1700" b="0" i="0" u="none" strike="noStrike" cap="none">
              <a:solidFill>
                <a:schemeClr val="dk1"/>
              </a:solidFill>
              <a:latin typeface="Calibri"/>
              <a:ea typeface="Calibri"/>
              <a:cs typeface="Calibri"/>
              <a:sym typeface="Calibri"/>
            </a:endParaRPr>
          </a:p>
        </p:txBody>
      </p:sp>
      <p:pic>
        <p:nvPicPr>
          <p:cNvPr id="63" name="Google Shape;63;p14"/>
          <p:cNvPicPr preferRelativeResize="0"/>
          <p:nvPr/>
        </p:nvPicPr>
        <p:blipFill rotWithShape="1">
          <a:blip r:embed="rId3">
            <a:alphaModFix/>
          </a:blip>
          <a:srcRect/>
          <a:stretch/>
        </p:blipFill>
        <p:spPr>
          <a:xfrm>
            <a:off x="202826" y="1955653"/>
            <a:ext cx="8839198" cy="355345"/>
          </a:xfrm>
          <a:prstGeom prst="rect">
            <a:avLst/>
          </a:prstGeom>
          <a:noFill/>
          <a:ln>
            <a:noFill/>
          </a:ln>
        </p:spPr>
      </p:pic>
      <p:sp>
        <p:nvSpPr>
          <p:cNvPr id="64" name="Google Shape;64;p14"/>
          <p:cNvSpPr/>
          <p:nvPr/>
        </p:nvSpPr>
        <p:spPr>
          <a:xfrm rot="-10796772">
            <a:off x="5492932" y="1397301"/>
            <a:ext cx="319500" cy="4959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rgbClr val="FF0000"/>
              </a:solidFill>
              <a:latin typeface="Calibri"/>
              <a:ea typeface="Calibri"/>
              <a:cs typeface="Calibri"/>
              <a:sym typeface="Calibri"/>
            </a:endParaRPr>
          </a:p>
        </p:txBody>
      </p:sp>
      <p:pic>
        <p:nvPicPr>
          <p:cNvPr id="65" name="Google Shape;65;p14"/>
          <p:cNvPicPr preferRelativeResize="0"/>
          <p:nvPr/>
        </p:nvPicPr>
        <p:blipFill rotWithShape="1">
          <a:blip r:embed="rId4">
            <a:alphaModFix/>
          </a:blip>
          <a:srcRect t="78025" r="16826" b="3819"/>
          <a:stretch/>
        </p:blipFill>
        <p:spPr>
          <a:xfrm>
            <a:off x="165000" y="2460225"/>
            <a:ext cx="8914848" cy="1094572"/>
          </a:xfrm>
          <a:prstGeom prst="rect">
            <a:avLst/>
          </a:prstGeom>
          <a:noFill/>
          <a:ln>
            <a:noFill/>
          </a:ln>
        </p:spPr>
      </p:pic>
      <p:sp>
        <p:nvSpPr>
          <p:cNvPr id="66" name="Google Shape;66;p14"/>
          <p:cNvSpPr/>
          <p:nvPr/>
        </p:nvSpPr>
        <p:spPr>
          <a:xfrm rot="-5397232">
            <a:off x="6425113" y="2381136"/>
            <a:ext cx="372600" cy="8499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rgbClr val="FF0000"/>
              </a:solidFill>
              <a:latin typeface="Calibri"/>
              <a:ea typeface="Calibri"/>
              <a:cs typeface="Calibri"/>
              <a:sym typeface="Calibri"/>
            </a:endParaRPr>
          </a:p>
        </p:txBody>
      </p:sp>
      <p:sp>
        <p:nvSpPr>
          <p:cNvPr id="67" name="Google Shape;67;p14"/>
          <p:cNvSpPr txBox="1">
            <a:spLocks noGrp="1"/>
          </p:cNvSpPr>
          <p:nvPr>
            <p:ph type="subTitle" idx="4294967295"/>
          </p:nvPr>
        </p:nvSpPr>
        <p:spPr>
          <a:xfrm>
            <a:off x="107725" y="4350225"/>
            <a:ext cx="8972100" cy="53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6AA84F"/>
              </a:buClr>
              <a:buSzPts val="1300"/>
              <a:buFont typeface="Arial"/>
              <a:buNone/>
            </a:pPr>
            <a:r>
              <a:rPr lang="en" sz="1300" b="0" i="0" u="none" strike="noStrike" cap="none" dirty="0">
                <a:solidFill>
                  <a:srgbClr val="6AA84F"/>
                </a:solidFill>
                <a:latin typeface="Calibri"/>
                <a:ea typeface="Calibri"/>
                <a:cs typeface="Calibri"/>
                <a:sym typeface="Calibri"/>
              </a:rPr>
              <a:t>Tech support:</a:t>
            </a:r>
            <a:endParaRPr dirty="0"/>
          </a:p>
          <a:p>
            <a:pPr marL="0" marR="0" lvl="0" indent="0" algn="l" rtl="0">
              <a:lnSpc>
                <a:spcPct val="90000"/>
              </a:lnSpc>
              <a:spcBef>
                <a:spcPts val="0"/>
              </a:spcBef>
              <a:spcAft>
                <a:spcPts val="1200"/>
              </a:spcAft>
              <a:buClr>
                <a:srgbClr val="6AA84F"/>
              </a:buClr>
              <a:buSzPts val="1300"/>
              <a:buFont typeface="Arial"/>
              <a:buNone/>
            </a:pPr>
            <a:r>
              <a:rPr lang="en" sz="1300" b="0" i="0" u="none" strike="noStrike" cap="none" dirty="0">
                <a:solidFill>
                  <a:srgbClr val="6AA84F"/>
                </a:solidFill>
                <a:latin typeface="Calibri"/>
                <a:ea typeface="Calibri"/>
                <a:cs typeface="Calibri"/>
                <a:sym typeface="Calibri"/>
              </a:rPr>
              <a:t>Para </a:t>
            </a:r>
            <a:r>
              <a:rPr lang="en" sz="1300" b="0" i="0" u="none" strike="noStrike" cap="none" dirty="0" err="1">
                <a:solidFill>
                  <a:srgbClr val="6AA84F"/>
                </a:solidFill>
                <a:latin typeface="Calibri"/>
                <a:ea typeface="Calibri"/>
                <a:cs typeface="Calibri"/>
                <a:sym typeface="Calibri"/>
              </a:rPr>
              <a:t>Apoyo</a:t>
            </a:r>
            <a:r>
              <a:rPr lang="en" sz="1300" b="0" i="0" u="none" strike="noStrike" cap="none" dirty="0">
                <a:solidFill>
                  <a:srgbClr val="6AA84F"/>
                </a:solidFill>
                <a:latin typeface="Calibri"/>
                <a:ea typeface="Calibri"/>
                <a:cs typeface="Calibri"/>
                <a:sym typeface="Calibri"/>
              </a:rPr>
              <a:t> Técnico:</a:t>
            </a:r>
            <a:endParaRPr sz="1300" b="0" i="0" u="none" strike="noStrike" cap="none" dirty="0">
              <a:solidFill>
                <a:srgbClr val="6AA84F"/>
              </a:solidFill>
              <a:latin typeface="Calibri"/>
              <a:ea typeface="Calibri"/>
              <a:cs typeface="Calibri"/>
              <a:sym typeface="Calibri"/>
            </a:endParaRPr>
          </a:p>
        </p:txBody>
      </p:sp>
      <p:sp>
        <p:nvSpPr>
          <p:cNvPr id="68" name="Google Shape;68;p14"/>
          <p:cNvSpPr txBox="1">
            <a:spLocks noGrp="1"/>
          </p:cNvSpPr>
          <p:nvPr>
            <p:ph type="subTitle" idx="4294967295"/>
          </p:nvPr>
        </p:nvSpPr>
        <p:spPr>
          <a:xfrm>
            <a:off x="259950" y="3679400"/>
            <a:ext cx="8624100" cy="496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1100" b="0" i="0" u="none" strike="noStrike" cap="none" dirty="0">
                <a:solidFill>
                  <a:schemeClr val="dk1"/>
                </a:solidFill>
                <a:latin typeface="Calibri"/>
                <a:ea typeface="Calibri"/>
                <a:cs typeface="Calibri"/>
                <a:sym typeface="Calibri"/>
              </a:rPr>
              <a:t>The meeting will have simultaneous interpreting, so you are welcome to comment in your native language. </a:t>
            </a:r>
            <a:endParaRPr dirty="0"/>
          </a:p>
          <a:p>
            <a:pPr marL="0" marR="0" lvl="0" indent="0" algn="l" rtl="0">
              <a:lnSpc>
                <a:spcPct val="90000"/>
              </a:lnSpc>
              <a:spcBef>
                <a:spcPts val="0"/>
              </a:spcBef>
              <a:spcAft>
                <a:spcPts val="1200"/>
              </a:spcAft>
              <a:buClr>
                <a:schemeClr val="dk1"/>
              </a:buClr>
              <a:buSzPts val="1100"/>
              <a:buFont typeface="Arial"/>
              <a:buNone/>
            </a:pPr>
            <a:r>
              <a:rPr lang="en" sz="1100" b="0" i="0" u="none" strike="noStrike" cap="none" dirty="0">
                <a:solidFill>
                  <a:schemeClr val="dk1"/>
                </a:solidFill>
                <a:latin typeface="Calibri"/>
                <a:ea typeface="Calibri"/>
                <a:cs typeface="Calibri"/>
                <a:sym typeface="Calibri"/>
              </a:rPr>
              <a:t>La junta </a:t>
            </a:r>
            <a:r>
              <a:rPr lang="en" sz="1100" b="0" i="0" u="none" strike="noStrike" cap="none" dirty="0" err="1">
                <a:solidFill>
                  <a:schemeClr val="dk1"/>
                </a:solidFill>
                <a:latin typeface="Calibri"/>
                <a:ea typeface="Calibri"/>
                <a:cs typeface="Calibri"/>
                <a:sym typeface="Calibri"/>
              </a:rPr>
              <a:t>será</a:t>
            </a:r>
            <a:r>
              <a:rPr lang="en" sz="1100" b="0" i="0" u="none" strike="noStrike" cap="none" dirty="0">
                <a:solidFill>
                  <a:schemeClr val="dk1"/>
                </a:solidFill>
                <a:latin typeface="Calibri"/>
                <a:ea typeface="Calibri"/>
                <a:cs typeface="Calibri"/>
                <a:sym typeface="Calibri"/>
              </a:rPr>
              <a:t> </a:t>
            </a:r>
            <a:r>
              <a:rPr lang="en" sz="1100" b="0" i="0" u="none" strike="noStrike" cap="none" dirty="0" err="1">
                <a:solidFill>
                  <a:schemeClr val="dk1"/>
                </a:solidFill>
                <a:latin typeface="Calibri"/>
                <a:ea typeface="Calibri"/>
                <a:cs typeface="Calibri"/>
                <a:sym typeface="Calibri"/>
              </a:rPr>
              <a:t>interpretada</a:t>
            </a:r>
            <a:r>
              <a:rPr lang="en" sz="1100" b="0" i="0" u="none" strike="noStrike" cap="none" dirty="0">
                <a:solidFill>
                  <a:schemeClr val="dk1"/>
                </a:solidFill>
                <a:latin typeface="Calibri"/>
                <a:ea typeface="Calibri"/>
                <a:cs typeface="Calibri"/>
                <a:sym typeface="Calibri"/>
              </a:rPr>
              <a:t> </a:t>
            </a:r>
            <a:r>
              <a:rPr lang="en" sz="1100" b="0" i="0" u="none" strike="noStrike" cap="none" dirty="0" err="1">
                <a:solidFill>
                  <a:schemeClr val="dk1"/>
                </a:solidFill>
                <a:latin typeface="Calibri"/>
                <a:ea typeface="Calibri"/>
                <a:cs typeface="Calibri"/>
                <a:sym typeface="Calibri"/>
              </a:rPr>
              <a:t>simultáneamente</a:t>
            </a:r>
            <a:r>
              <a:rPr lang="en" sz="1100" b="0" i="0" u="none" strike="noStrike" cap="none" dirty="0">
                <a:solidFill>
                  <a:schemeClr val="dk1"/>
                </a:solidFill>
                <a:latin typeface="Calibri"/>
                <a:ea typeface="Calibri"/>
                <a:cs typeface="Calibri"/>
                <a:sym typeface="Calibri"/>
              </a:rPr>
              <a:t>, </a:t>
            </a:r>
            <a:r>
              <a:rPr lang="en" sz="1100" b="0" i="0" u="none" strike="noStrike" cap="none" dirty="0" err="1">
                <a:solidFill>
                  <a:schemeClr val="dk1"/>
                </a:solidFill>
                <a:latin typeface="Calibri"/>
                <a:ea typeface="Calibri"/>
                <a:cs typeface="Calibri"/>
                <a:sym typeface="Calibri"/>
              </a:rPr>
              <a:t>así</a:t>
            </a:r>
            <a:r>
              <a:rPr lang="en" sz="1100" b="0" i="0" u="none" strike="noStrike" cap="none" dirty="0">
                <a:solidFill>
                  <a:schemeClr val="dk1"/>
                </a:solidFill>
                <a:latin typeface="Calibri"/>
                <a:ea typeface="Calibri"/>
                <a:cs typeface="Calibri"/>
                <a:sym typeface="Calibri"/>
              </a:rPr>
              <a:t> que le </a:t>
            </a:r>
            <a:r>
              <a:rPr lang="en" sz="1100" b="0" i="0" u="none" strike="noStrike" cap="none" dirty="0" err="1">
                <a:solidFill>
                  <a:schemeClr val="dk1"/>
                </a:solidFill>
                <a:latin typeface="Calibri"/>
                <a:ea typeface="Calibri"/>
                <a:cs typeface="Calibri"/>
                <a:sym typeface="Calibri"/>
              </a:rPr>
              <a:t>invitamos</a:t>
            </a:r>
            <a:r>
              <a:rPr lang="en" sz="1100" b="0" i="0" u="none" strike="noStrike" cap="none" dirty="0">
                <a:solidFill>
                  <a:schemeClr val="dk1"/>
                </a:solidFill>
                <a:latin typeface="Calibri"/>
                <a:ea typeface="Calibri"/>
                <a:cs typeface="Calibri"/>
                <a:sym typeface="Calibri"/>
              </a:rPr>
              <a:t> a que </a:t>
            </a:r>
            <a:r>
              <a:rPr lang="en" sz="1100" b="0" i="0" u="none" strike="noStrike" cap="none" dirty="0" err="1">
                <a:solidFill>
                  <a:schemeClr val="dk1"/>
                </a:solidFill>
                <a:latin typeface="Calibri"/>
                <a:ea typeface="Calibri"/>
                <a:cs typeface="Calibri"/>
                <a:sym typeface="Calibri"/>
              </a:rPr>
              <a:t>haga</a:t>
            </a:r>
            <a:r>
              <a:rPr lang="en" sz="1100" b="0" i="0" u="none" strike="noStrike" cap="none" dirty="0">
                <a:solidFill>
                  <a:schemeClr val="dk1"/>
                </a:solidFill>
                <a:latin typeface="Calibri"/>
                <a:ea typeface="Calibri"/>
                <a:cs typeface="Calibri"/>
                <a:sym typeface="Calibri"/>
              </a:rPr>
              <a:t> </a:t>
            </a:r>
            <a:r>
              <a:rPr lang="en" sz="1100" b="0" i="0" u="none" strike="noStrike" cap="none" dirty="0" err="1">
                <a:solidFill>
                  <a:schemeClr val="dk1"/>
                </a:solidFill>
                <a:latin typeface="Calibri"/>
                <a:ea typeface="Calibri"/>
                <a:cs typeface="Calibri"/>
                <a:sym typeface="Calibri"/>
              </a:rPr>
              <a:t>comentarios</a:t>
            </a:r>
            <a:r>
              <a:rPr lang="en" sz="1100" b="0" i="0" u="none" strike="noStrike" cap="none" dirty="0">
                <a:solidFill>
                  <a:schemeClr val="dk1"/>
                </a:solidFill>
                <a:latin typeface="Calibri"/>
                <a:ea typeface="Calibri"/>
                <a:cs typeface="Calibri"/>
                <a:sym typeface="Calibri"/>
              </a:rPr>
              <a:t> </a:t>
            </a:r>
            <a:r>
              <a:rPr lang="en" sz="1100" b="0" i="0" u="none" strike="noStrike" cap="none" dirty="0" err="1">
                <a:solidFill>
                  <a:schemeClr val="dk1"/>
                </a:solidFill>
                <a:latin typeface="Calibri"/>
                <a:ea typeface="Calibri"/>
                <a:cs typeface="Calibri"/>
                <a:sym typeface="Calibri"/>
              </a:rPr>
              <a:t>en</a:t>
            </a:r>
            <a:r>
              <a:rPr lang="en" sz="1100" b="0" i="0" u="none" strike="noStrike" cap="none" dirty="0">
                <a:solidFill>
                  <a:schemeClr val="dk1"/>
                </a:solidFill>
                <a:latin typeface="Calibri"/>
                <a:ea typeface="Calibri"/>
                <a:cs typeface="Calibri"/>
                <a:sym typeface="Calibri"/>
              </a:rPr>
              <a:t> </a:t>
            </a:r>
            <a:r>
              <a:rPr lang="en" sz="1100" b="0" i="0" u="none" strike="noStrike" cap="none" dirty="0" err="1">
                <a:solidFill>
                  <a:schemeClr val="dk1"/>
                </a:solidFill>
                <a:latin typeface="Calibri"/>
                <a:ea typeface="Calibri"/>
                <a:cs typeface="Calibri"/>
                <a:sym typeface="Calibri"/>
              </a:rPr>
              <a:t>su</a:t>
            </a:r>
            <a:r>
              <a:rPr lang="en" sz="1100" b="0" i="0" u="none" strike="noStrike" cap="none" dirty="0">
                <a:solidFill>
                  <a:schemeClr val="dk1"/>
                </a:solidFill>
                <a:latin typeface="Calibri"/>
                <a:ea typeface="Calibri"/>
                <a:cs typeface="Calibri"/>
                <a:sym typeface="Calibri"/>
              </a:rPr>
              <a:t> </a:t>
            </a:r>
            <a:r>
              <a:rPr lang="en" sz="1100" b="0" i="0" u="none" strike="noStrike" cap="none" dirty="0" err="1">
                <a:solidFill>
                  <a:schemeClr val="dk1"/>
                </a:solidFill>
                <a:latin typeface="Calibri"/>
                <a:ea typeface="Calibri"/>
                <a:cs typeface="Calibri"/>
                <a:sym typeface="Calibri"/>
              </a:rPr>
              <a:t>lenguaje</a:t>
            </a:r>
            <a:r>
              <a:rPr lang="en" sz="1100" b="0" i="0" u="none" strike="noStrike" cap="none" dirty="0">
                <a:solidFill>
                  <a:schemeClr val="dk1"/>
                </a:solidFill>
                <a:latin typeface="Calibri"/>
                <a:ea typeface="Calibri"/>
                <a:cs typeface="Calibri"/>
                <a:sym typeface="Calibri"/>
              </a:rPr>
              <a:t> </a:t>
            </a:r>
            <a:r>
              <a:rPr lang="en" sz="1100" b="0" i="0" u="none" strike="noStrike" cap="none" dirty="0" err="1">
                <a:solidFill>
                  <a:schemeClr val="dk1"/>
                </a:solidFill>
                <a:latin typeface="Calibri"/>
                <a:ea typeface="Calibri"/>
                <a:cs typeface="Calibri"/>
                <a:sym typeface="Calibri"/>
              </a:rPr>
              <a:t>nativo</a:t>
            </a:r>
            <a:r>
              <a:rPr lang="en" sz="1100" b="0" i="0" u="none" strike="noStrike" cap="none" dirty="0">
                <a:solidFill>
                  <a:schemeClr val="dk1"/>
                </a:solidFill>
                <a:latin typeface="Calibri"/>
                <a:ea typeface="Calibri"/>
                <a:cs typeface="Calibri"/>
                <a:sym typeface="Calibri"/>
              </a:rPr>
              <a:t>.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4"/>
        <p:cNvGrpSpPr/>
        <p:nvPr/>
      </p:nvGrpSpPr>
      <p:grpSpPr>
        <a:xfrm>
          <a:off x="0" y="0"/>
          <a:ext cx="0" cy="0"/>
          <a:chOff x="0" y="0"/>
          <a:chExt cx="0" cy="0"/>
        </a:xfrm>
      </p:grpSpPr>
      <p:sp>
        <p:nvSpPr>
          <p:cNvPr id="185" name="Google Shape;185;p3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186" name="Google Shape;186;p32"/>
          <p:cNvSpPr txBox="1">
            <a:spLocks noGrp="1"/>
          </p:cNvSpPr>
          <p:nvPr>
            <p:ph type="subTitle" idx="1"/>
          </p:nvPr>
        </p:nvSpPr>
        <p:spPr>
          <a:xfrm>
            <a:off x="311700" y="444975"/>
            <a:ext cx="8520600" cy="4332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000000"/>
                </a:solidFill>
              </a:rPr>
              <a:t>PREPARATION: Time to Practice: WHO</a:t>
            </a:r>
            <a:endParaRPr b="1">
              <a:solidFill>
                <a:srgbClr val="000000"/>
              </a:solidFill>
            </a:endParaRPr>
          </a:p>
          <a:p>
            <a:pPr marL="0" lvl="0" indent="0" algn="l" rtl="0">
              <a:spcBef>
                <a:spcPts val="0"/>
              </a:spcBef>
              <a:spcAft>
                <a:spcPts val="0"/>
              </a:spcAft>
              <a:buNone/>
            </a:pPr>
            <a:endParaRPr b="1">
              <a:solidFill>
                <a:srgbClr val="000000"/>
              </a:solidFill>
            </a:endParaRPr>
          </a:p>
          <a:p>
            <a:pPr marL="0" lvl="0" indent="0" algn="l" rtl="0">
              <a:lnSpc>
                <a:spcPct val="115000"/>
              </a:lnSpc>
              <a:spcBef>
                <a:spcPts val="0"/>
              </a:spcBef>
              <a:spcAft>
                <a:spcPts val="0"/>
              </a:spcAft>
              <a:buNone/>
            </a:pPr>
            <a:r>
              <a:rPr lang="en" sz="1800">
                <a:solidFill>
                  <a:srgbClr val="000000"/>
                </a:solidFill>
              </a:rPr>
              <a:t>In the chat, write the name of one person or position who you think might know more about the </a:t>
            </a:r>
            <a:r>
              <a:rPr lang="en" sz="1800" i="1">
                <a:solidFill>
                  <a:srgbClr val="000000"/>
                </a:solidFill>
              </a:rPr>
              <a:t>policy</a:t>
            </a:r>
            <a:r>
              <a:rPr lang="en" sz="1800">
                <a:solidFill>
                  <a:srgbClr val="000000"/>
                </a:solidFill>
              </a:rPr>
              <a:t> that is creating the </a:t>
            </a:r>
            <a:r>
              <a:rPr lang="en" sz="1800" i="1">
                <a:solidFill>
                  <a:srgbClr val="000000"/>
                </a:solidFill>
              </a:rPr>
              <a:t>problem</a:t>
            </a:r>
            <a:r>
              <a:rPr lang="en" sz="1800">
                <a:solidFill>
                  <a:srgbClr val="000000"/>
                </a:solidFill>
              </a:rPr>
              <a:t> that you want to fix. </a:t>
            </a:r>
            <a:endParaRPr sz="1800">
              <a:solidFill>
                <a:srgbClr val="000000"/>
              </a:solidFill>
            </a:endParaRPr>
          </a:p>
          <a:p>
            <a:pPr marL="0" lvl="0" indent="0" algn="l" rtl="0">
              <a:lnSpc>
                <a:spcPct val="115000"/>
              </a:lnSpc>
              <a:spcBef>
                <a:spcPts val="1200"/>
              </a:spcBef>
              <a:spcAft>
                <a:spcPts val="0"/>
              </a:spcAft>
              <a:buNone/>
            </a:pPr>
            <a:r>
              <a:rPr lang="en" sz="1800">
                <a:solidFill>
                  <a:srgbClr val="000000"/>
                </a:solidFill>
              </a:rPr>
              <a:t>Who is the person who told you “no, that’s not how it works”?</a:t>
            </a:r>
            <a:endParaRPr sz="1800">
              <a:solidFill>
                <a:srgbClr val="000000"/>
              </a:solidFill>
            </a:endParaRPr>
          </a:p>
          <a:p>
            <a:pPr marL="0" lvl="0" indent="0" algn="l" rtl="0">
              <a:lnSpc>
                <a:spcPct val="115000"/>
              </a:lnSpc>
              <a:spcBef>
                <a:spcPts val="1200"/>
              </a:spcBef>
              <a:spcAft>
                <a:spcPts val="0"/>
              </a:spcAft>
              <a:buNone/>
            </a:pPr>
            <a:r>
              <a:rPr lang="en" sz="1800">
                <a:solidFill>
                  <a:srgbClr val="000000"/>
                </a:solidFill>
              </a:rPr>
              <a:t>If you don’t know your name, its okay, write what their job is. Maybe they are the secretary, or the social worker, the teacher, the principal. </a:t>
            </a:r>
            <a:endParaRPr sz="1800">
              <a:solidFill>
                <a:srgbClr val="000000"/>
              </a:solidFill>
            </a:endParaRPr>
          </a:p>
          <a:p>
            <a:pPr marL="0" lvl="0" indent="0" algn="l" rtl="0">
              <a:lnSpc>
                <a:spcPct val="115000"/>
              </a:lnSpc>
              <a:spcBef>
                <a:spcPts val="1200"/>
              </a:spcBef>
              <a:spcAft>
                <a:spcPts val="1200"/>
              </a:spcAft>
              <a:buNone/>
            </a:pPr>
            <a:r>
              <a:rPr lang="en" sz="1800">
                <a:solidFill>
                  <a:srgbClr val="000000"/>
                </a:solidFill>
              </a:rPr>
              <a:t>Put it in the chat.</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PR</a:t>
            </a:r>
            <a:r>
              <a:rPr lang="en" b="1">
                <a:solidFill>
                  <a:srgbClr val="000000"/>
                </a:solidFill>
              </a:rPr>
              <a:t>PREPARATION: Practice Brainstorming Questions</a:t>
            </a:r>
            <a:endParaRPr b="1">
              <a:solidFill>
                <a:srgbClr val="000000"/>
              </a:solidFill>
            </a:endParaRPr>
          </a:p>
          <a:p>
            <a:pPr marL="0" lvl="0" indent="0" algn="l" rtl="0">
              <a:spcBef>
                <a:spcPts val="0"/>
              </a:spcBef>
              <a:spcAft>
                <a:spcPts val="0"/>
              </a:spcAft>
              <a:buNone/>
            </a:pPr>
            <a:r>
              <a:rPr lang="en" b="1"/>
              <a:t>EPARATION: Practice Brainstorming Questions</a:t>
            </a:r>
            <a:endParaRPr b="1"/>
          </a:p>
        </p:txBody>
      </p:sp>
      <p:sp>
        <p:nvSpPr>
          <p:cNvPr id="192" name="Google Shape;192;p33"/>
          <p:cNvSpPr txBox="1">
            <a:spLocks noGrp="1"/>
          </p:cNvSpPr>
          <p:nvPr>
            <p:ph type="body" idx="1"/>
          </p:nvPr>
        </p:nvSpPr>
        <p:spPr>
          <a:xfrm>
            <a:off x="311700" y="1152475"/>
            <a:ext cx="8520600" cy="399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In the chat, write a WHY or HOW question you have for the principal at your child’s school.</a:t>
            </a: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0"/>
              </a:spcAft>
              <a:buNone/>
            </a:pPr>
            <a:r>
              <a:rPr lang="en">
                <a:solidFill>
                  <a:srgbClr val="000000"/>
                </a:solidFill>
              </a:rPr>
              <a:t>In the chat, write a WHY or HOW question you have for PG&amp;E.</a:t>
            </a: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1200"/>
              </a:spcAft>
              <a:buNone/>
            </a:pPr>
            <a:r>
              <a:rPr lang="en">
                <a:solidFill>
                  <a:srgbClr val="000000"/>
                </a:solidFill>
              </a:rPr>
              <a:t>In the chat, write a WHY or HOW question you have for your manager if you rent or your bank if you are paying a mortgage.</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PREP: Time to Practice: Why do you want to meet?</a:t>
            </a:r>
            <a:endParaRPr b="1">
              <a:solidFill>
                <a:srgbClr val="000000"/>
              </a:solidFill>
            </a:endParaRPr>
          </a:p>
          <a:p>
            <a:pPr marL="0" lvl="0" indent="0" algn="l" rtl="0">
              <a:spcBef>
                <a:spcPts val="0"/>
              </a:spcBef>
              <a:spcAft>
                <a:spcPts val="0"/>
              </a:spcAft>
              <a:buNone/>
            </a:pPr>
            <a:endParaRPr/>
          </a:p>
        </p:txBody>
      </p:sp>
      <p:sp>
        <p:nvSpPr>
          <p:cNvPr id="198" name="Google Shape;198;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595959"/>
                </a:solidFill>
              </a:rPr>
              <a:t>Think about the person you put in the chat earlier.</a:t>
            </a:r>
            <a:endParaRPr>
              <a:solidFill>
                <a:srgbClr val="595959"/>
              </a:solidFill>
            </a:endParaRPr>
          </a:p>
          <a:p>
            <a:pPr marL="0" lvl="0" indent="0" algn="l" rtl="0">
              <a:spcBef>
                <a:spcPts val="1200"/>
              </a:spcBef>
              <a:spcAft>
                <a:spcPts val="0"/>
              </a:spcAft>
              <a:buNone/>
            </a:pPr>
            <a:r>
              <a:rPr lang="en">
                <a:solidFill>
                  <a:srgbClr val="595959"/>
                </a:solidFill>
              </a:rPr>
              <a:t>Write a note to yourself: why do you want to meet with them?</a:t>
            </a:r>
            <a:endParaRPr>
              <a:solidFill>
                <a:srgbClr val="595959"/>
              </a:solidFill>
            </a:endParaRPr>
          </a:p>
          <a:p>
            <a:pPr marL="0" lvl="0" indent="0" algn="l" rtl="0">
              <a:spcBef>
                <a:spcPts val="1200"/>
              </a:spcBef>
              <a:spcAft>
                <a:spcPts val="0"/>
              </a:spcAft>
              <a:buNone/>
            </a:pPr>
            <a:r>
              <a:rPr lang="en">
                <a:solidFill>
                  <a:srgbClr val="595959"/>
                </a:solidFill>
              </a:rPr>
              <a:t>Take a few seconds to think right now about how you would ask them for a meeting. </a:t>
            </a:r>
            <a:endParaRPr>
              <a:solidFill>
                <a:srgbClr val="595959"/>
              </a:solidFill>
            </a:endParaRPr>
          </a:p>
          <a:p>
            <a:pPr marL="0" lvl="0" indent="0" algn="l" rtl="0">
              <a:spcBef>
                <a:spcPts val="1200"/>
              </a:spcBef>
              <a:spcAft>
                <a:spcPts val="0"/>
              </a:spcAft>
              <a:buNone/>
            </a:pPr>
            <a:r>
              <a:rPr lang="en">
                <a:solidFill>
                  <a:srgbClr val="595959"/>
                </a:solidFill>
              </a:rPr>
              <a:t>Ok, we’re going to go into </a:t>
            </a:r>
            <a:r>
              <a:rPr lang="en" b="1">
                <a:solidFill>
                  <a:srgbClr val="595959"/>
                </a:solidFill>
              </a:rPr>
              <a:t>breakout rooms</a:t>
            </a:r>
            <a:r>
              <a:rPr lang="en">
                <a:solidFill>
                  <a:srgbClr val="595959"/>
                </a:solidFill>
              </a:rPr>
              <a:t> and you’re going to have 7 minutes. Each person must take turns being the asker, and being the responder. </a:t>
            </a:r>
            <a:endParaRPr>
              <a:solidFill>
                <a:srgbClr val="595959"/>
              </a:solidFill>
            </a:endParaRPr>
          </a:p>
          <a:p>
            <a:pPr marL="0" lvl="0" indent="0" algn="l" rtl="0">
              <a:spcBef>
                <a:spcPts val="120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2"/>
        <p:cNvGrpSpPr/>
        <p:nvPr/>
      </p:nvGrpSpPr>
      <p:grpSpPr>
        <a:xfrm>
          <a:off x="0" y="0"/>
          <a:ext cx="0" cy="0"/>
          <a:chOff x="0" y="0"/>
          <a:chExt cx="0" cy="0"/>
        </a:xfrm>
      </p:grpSpPr>
      <p:sp>
        <p:nvSpPr>
          <p:cNvPr id="203" name="Google Shape;203;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04" name="Google Shape;204;p35"/>
          <p:cNvSpPr txBox="1">
            <a:spLocks noGrp="1"/>
          </p:cNvSpPr>
          <p:nvPr>
            <p:ph type="subTitle" idx="1"/>
          </p:nvPr>
        </p:nvSpPr>
        <p:spPr>
          <a:xfrm>
            <a:off x="311700" y="955400"/>
            <a:ext cx="8520600" cy="2671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600" b="1">
                <a:solidFill>
                  <a:srgbClr val="000000"/>
                </a:solidFill>
              </a:rPr>
              <a:t>Debrief Breakout Rooms</a:t>
            </a:r>
            <a:endParaRPr sz="3600" b="1">
              <a:solidFill>
                <a:srgbClr val="000000"/>
              </a:solidFill>
            </a:endParaRPr>
          </a:p>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PREP: Agenda for a Research Meeting</a:t>
            </a:r>
            <a:endParaRPr b="1">
              <a:solidFill>
                <a:srgbClr val="000000"/>
              </a:solidFill>
            </a:endParaRPr>
          </a:p>
          <a:p>
            <a:pPr marL="0" lvl="0" indent="0" algn="l" rtl="0">
              <a:spcBef>
                <a:spcPts val="0"/>
              </a:spcBef>
              <a:spcAft>
                <a:spcPts val="0"/>
              </a:spcAft>
              <a:buNone/>
            </a:pPr>
            <a:endParaRPr/>
          </a:p>
        </p:txBody>
      </p:sp>
      <p:sp>
        <p:nvSpPr>
          <p:cNvPr id="210" name="Google Shape;210;p36"/>
          <p:cNvSpPr txBox="1">
            <a:spLocks noGrp="1"/>
          </p:cNvSpPr>
          <p:nvPr>
            <p:ph type="body" idx="1"/>
          </p:nvPr>
        </p:nvSpPr>
        <p:spPr>
          <a:xfrm>
            <a:off x="311700" y="955400"/>
            <a:ext cx="8520600" cy="36135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2565">
                <a:solidFill>
                  <a:srgbClr val="595959"/>
                </a:solidFill>
              </a:rPr>
              <a:t>Date: 	Time: 	Location:</a:t>
            </a:r>
            <a:endParaRPr sz="2565">
              <a:solidFill>
                <a:srgbClr val="595959"/>
              </a:solidFill>
            </a:endParaRPr>
          </a:p>
          <a:p>
            <a:pPr marL="0" lvl="0" indent="0" algn="l" rtl="0">
              <a:spcBef>
                <a:spcPts val="1200"/>
              </a:spcBef>
              <a:spcAft>
                <a:spcPts val="0"/>
              </a:spcAft>
              <a:buNone/>
            </a:pPr>
            <a:r>
              <a:rPr lang="en" sz="2565">
                <a:solidFill>
                  <a:srgbClr val="595959"/>
                </a:solidFill>
              </a:rPr>
              <a:t>Topic:</a:t>
            </a:r>
            <a:endParaRPr sz="2565">
              <a:solidFill>
                <a:srgbClr val="595959"/>
              </a:solidFill>
            </a:endParaRPr>
          </a:p>
          <a:p>
            <a:pPr marL="0" lvl="0" indent="0" algn="l" rtl="0">
              <a:spcBef>
                <a:spcPts val="1200"/>
              </a:spcBef>
              <a:spcAft>
                <a:spcPts val="0"/>
              </a:spcAft>
              <a:buNone/>
            </a:pPr>
            <a:r>
              <a:rPr lang="en" sz="2565">
                <a:solidFill>
                  <a:srgbClr val="595959"/>
                </a:solidFill>
              </a:rPr>
              <a:t>People Attending: </a:t>
            </a:r>
            <a:endParaRPr sz="2565">
              <a:solidFill>
                <a:srgbClr val="595959"/>
              </a:solidFill>
            </a:endParaRPr>
          </a:p>
          <a:p>
            <a:pPr marL="457200" lvl="0" indent="-342625" algn="l" rtl="0">
              <a:spcBef>
                <a:spcPts val="1200"/>
              </a:spcBef>
              <a:spcAft>
                <a:spcPts val="0"/>
              </a:spcAft>
              <a:buClr>
                <a:srgbClr val="595959"/>
              </a:buClr>
              <a:buSzPct val="100000"/>
              <a:buAutoNum type="arabicPeriod"/>
            </a:pPr>
            <a:r>
              <a:rPr lang="en" sz="2565">
                <a:solidFill>
                  <a:srgbClr val="595959"/>
                </a:solidFill>
              </a:rPr>
              <a:t>Introductions</a:t>
            </a:r>
            <a:endParaRPr sz="2565">
              <a:solidFill>
                <a:srgbClr val="595959"/>
              </a:solidFill>
            </a:endParaRPr>
          </a:p>
          <a:p>
            <a:pPr marL="457200" lvl="0" indent="-342625" algn="l" rtl="0">
              <a:spcBef>
                <a:spcPts val="0"/>
              </a:spcBef>
              <a:spcAft>
                <a:spcPts val="0"/>
              </a:spcAft>
              <a:buClr>
                <a:srgbClr val="595959"/>
              </a:buClr>
              <a:buSzPct val="100000"/>
              <a:buAutoNum type="arabicPeriod"/>
            </a:pPr>
            <a:r>
              <a:rPr lang="en" sz="2565">
                <a:solidFill>
                  <a:srgbClr val="595959"/>
                </a:solidFill>
              </a:rPr>
              <a:t>Purpose of Meeting: To Understand Current System/Policy</a:t>
            </a:r>
            <a:endParaRPr sz="2565">
              <a:solidFill>
                <a:srgbClr val="595959"/>
              </a:solidFill>
            </a:endParaRPr>
          </a:p>
          <a:p>
            <a:pPr marL="457200" lvl="0" indent="-342625" algn="l" rtl="0">
              <a:spcBef>
                <a:spcPts val="0"/>
              </a:spcBef>
              <a:spcAft>
                <a:spcPts val="0"/>
              </a:spcAft>
              <a:buClr>
                <a:srgbClr val="595959"/>
              </a:buClr>
              <a:buSzPct val="100000"/>
              <a:buAutoNum type="arabicPeriod"/>
            </a:pPr>
            <a:r>
              <a:rPr lang="en" sz="2565">
                <a:solidFill>
                  <a:srgbClr val="595959"/>
                </a:solidFill>
              </a:rPr>
              <a:t>Testimony about why this problem matters</a:t>
            </a:r>
            <a:endParaRPr sz="2565">
              <a:solidFill>
                <a:srgbClr val="595959"/>
              </a:solidFill>
            </a:endParaRPr>
          </a:p>
          <a:p>
            <a:pPr marL="457200" lvl="0" indent="-342625" algn="l" rtl="0">
              <a:spcBef>
                <a:spcPts val="0"/>
              </a:spcBef>
              <a:spcAft>
                <a:spcPts val="0"/>
              </a:spcAft>
              <a:buClr>
                <a:srgbClr val="595959"/>
              </a:buClr>
              <a:buSzPct val="100000"/>
              <a:buAutoNum type="arabicPeriod"/>
            </a:pPr>
            <a:r>
              <a:rPr lang="en" sz="2565">
                <a:solidFill>
                  <a:srgbClr val="595959"/>
                </a:solidFill>
              </a:rPr>
              <a:t>(develop relationship) How did you get to where you are today?</a:t>
            </a:r>
            <a:endParaRPr sz="2565">
              <a:solidFill>
                <a:srgbClr val="595959"/>
              </a:solidFill>
            </a:endParaRPr>
          </a:p>
          <a:p>
            <a:pPr marL="457200" lvl="0" indent="-342625" algn="l" rtl="0">
              <a:spcBef>
                <a:spcPts val="0"/>
              </a:spcBef>
              <a:spcAft>
                <a:spcPts val="0"/>
              </a:spcAft>
              <a:buClr>
                <a:srgbClr val="595959"/>
              </a:buClr>
              <a:buSzPct val="100000"/>
              <a:buAutoNum type="arabicPeriod"/>
            </a:pPr>
            <a:r>
              <a:rPr lang="en" sz="2565">
                <a:solidFill>
                  <a:srgbClr val="595959"/>
                </a:solidFill>
              </a:rPr>
              <a:t>Why? How? Has it always been this way? </a:t>
            </a:r>
            <a:endParaRPr sz="2565">
              <a:solidFill>
                <a:srgbClr val="595959"/>
              </a:solidFill>
            </a:endParaRPr>
          </a:p>
          <a:p>
            <a:pPr marL="457200" lvl="0" indent="-342625" algn="l" rtl="0">
              <a:spcBef>
                <a:spcPts val="0"/>
              </a:spcBef>
              <a:spcAft>
                <a:spcPts val="0"/>
              </a:spcAft>
              <a:buClr>
                <a:srgbClr val="595959"/>
              </a:buClr>
              <a:buSzPct val="100000"/>
              <a:buAutoNum type="arabicPeriod"/>
            </a:pPr>
            <a:r>
              <a:rPr lang="en" sz="2565">
                <a:solidFill>
                  <a:srgbClr val="595959"/>
                </a:solidFill>
              </a:rPr>
              <a:t>Who else should we talk to about this topic?</a:t>
            </a:r>
            <a:endParaRPr sz="2565">
              <a:solidFill>
                <a:srgbClr val="595959"/>
              </a:solidFill>
            </a:endParaRPr>
          </a:p>
          <a:p>
            <a:pPr marL="457200" lvl="0" indent="-342625" algn="l" rtl="0">
              <a:spcBef>
                <a:spcPts val="0"/>
              </a:spcBef>
              <a:spcAft>
                <a:spcPts val="0"/>
              </a:spcAft>
              <a:buClr>
                <a:srgbClr val="595959"/>
              </a:buClr>
              <a:buSzPct val="100000"/>
              <a:buAutoNum type="arabicPeriod"/>
            </a:pPr>
            <a:r>
              <a:rPr lang="en" sz="2565">
                <a:solidFill>
                  <a:srgbClr val="595959"/>
                </a:solidFill>
              </a:rPr>
              <a:t>Thank you</a:t>
            </a:r>
            <a:endParaRPr sz="2565">
              <a:solidFill>
                <a:srgbClr val="595959"/>
              </a:solidFill>
            </a:endParaRPr>
          </a:p>
          <a:p>
            <a:pPr marL="0" lvl="0" indent="0" algn="l" rtl="0">
              <a:spcBef>
                <a:spcPts val="1200"/>
              </a:spcBef>
              <a:spcAft>
                <a:spcPts val="1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What makes a good research question?</a:t>
            </a:r>
            <a:endParaRPr b="1">
              <a:solidFill>
                <a:srgbClr val="000000"/>
              </a:solidFill>
            </a:endParaRPr>
          </a:p>
          <a:p>
            <a:pPr marL="0" lvl="0" indent="0" algn="l" rtl="0">
              <a:spcBef>
                <a:spcPts val="0"/>
              </a:spcBef>
              <a:spcAft>
                <a:spcPts val="0"/>
              </a:spcAft>
              <a:buNone/>
            </a:pPr>
            <a:endParaRPr/>
          </a:p>
        </p:txBody>
      </p:sp>
      <p:sp>
        <p:nvSpPr>
          <p:cNvPr id="216" name="Google Shape;21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595959"/>
              </a:buClr>
              <a:buSzPts val="1800"/>
              <a:buChar char="-"/>
            </a:pPr>
            <a:r>
              <a:rPr lang="en">
                <a:solidFill>
                  <a:srgbClr val="595959"/>
                </a:solidFill>
              </a:rPr>
              <a:t>A question about the SYSTEM</a:t>
            </a:r>
            <a:endParaRPr>
              <a:solidFill>
                <a:srgbClr val="595959"/>
              </a:solidFill>
            </a:endParaRPr>
          </a:p>
          <a:p>
            <a:pPr marL="457200" lvl="0" indent="-342900" algn="l" rtl="0">
              <a:spcBef>
                <a:spcPts val="0"/>
              </a:spcBef>
              <a:spcAft>
                <a:spcPts val="0"/>
              </a:spcAft>
              <a:buClr>
                <a:srgbClr val="595959"/>
              </a:buClr>
              <a:buSzPts val="1800"/>
              <a:buChar char="-"/>
            </a:pPr>
            <a:r>
              <a:rPr lang="en">
                <a:solidFill>
                  <a:srgbClr val="595959"/>
                </a:solidFill>
              </a:rPr>
              <a:t>Defining its purpose or intended goal - it’s WHY</a:t>
            </a:r>
            <a:endParaRPr>
              <a:solidFill>
                <a:srgbClr val="595959"/>
              </a:solidFill>
            </a:endParaRPr>
          </a:p>
          <a:p>
            <a:pPr marL="457200" lvl="0" indent="-342900" algn="l" rtl="0">
              <a:spcBef>
                <a:spcPts val="0"/>
              </a:spcBef>
              <a:spcAft>
                <a:spcPts val="0"/>
              </a:spcAft>
              <a:buClr>
                <a:srgbClr val="595959"/>
              </a:buClr>
              <a:buSzPts val="1800"/>
              <a:buChar char="-"/>
            </a:pPr>
            <a:r>
              <a:rPr lang="en">
                <a:solidFill>
                  <a:srgbClr val="595959"/>
                </a:solidFill>
              </a:rPr>
              <a:t>About the parts of the system - WHATs</a:t>
            </a:r>
            <a:endParaRPr>
              <a:solidFill>
                <a:srgbClr val="595959"/>
              </a:solidFill>
            </a:endParaRPr>
          </a:p>
          <a:p>
            <a:pPr marL="457200" lvl="0" indent="-342900" algn="l" rtl="0">
              <a:spcBef>
                <a:spcPts val="0"/>
              </a:spcBef>
              <a:spcAft>
                <a:spcPts val="0"/>
              </a:spcAft>
              <a:buClr>
                <a:srgbClr val="595959"/>
              </a:buClr>
              <a:buSzPts val="1800"/>
              <a:buChar char="-"/>
            </a:pPr>
            <a:r>
              <a:rPr lang="en">
                <a:solidFill>
                  <a:srgbClr val="595959"/>
                </a:solidFill>
              </a:rPr>
              <a:t>About the relationships between the parts of the system - the system’s HOW</a:t>
            </a:r>
            <a:endParaRPr>
              <a:solidFill>
                <a:srgbClr val="595959"/>
              </a:solidFill>
            </a:endParaRPr>
          </a:p>
          <a:p>
            <a:pPr marL="457200" lvl="0" indent="-342900" algn="l" rtl="0">
              <a:spcBef>
                <a:spcPts val="0"/>
              </a:spcBef>
              <a:spcAft>
                <a:spcPts val="0"/>
              </a:spcAft>
              <a:buClr>
                <a:srgbClr val="595959"/>
              </a:buClr>
              <a:buSzPts val="1800"/>
              <a:buChar char="-"/>
            </a:pPr>
            <a:r>
              <a:rPr lang="en">
                <a:solidFill>
                  <a:srgbClr val="595959"/>
                </a:solidFill>
              </a:rPr>
              <a:t>About the perspectives and people that make up the system - WHO</a:t>
            </a:r>
            <a:endParaRPr>
              <a:solidFill>
                <a:srgbClr val="595959"/>
              </a:solidFill>
            </a:endParaRPr>
          </a:p>
          <a:p>
            <a:pPr marL="0" lvl="0" indent="0" algn="l" rtl="0">
              <a:spcBef>
                <a:spcPts val="1200"/>
              </a:spcBef>
              <a:spcAft>
                <a:spcPts val="0"/>
              </a:spcAft>
              <a:buNone/>
            </a:pPr>
            <a:endParaRPr>
              <a:solidFill>
                <a:srgbClr val="595959"/>
              </a:solidFill>
            </a:endParaRPr>
          </a:p>
          <a:p>
            <a:pPr marL="457200" lvl="0" indent="-342900" algn="l" rtl="0">
              <a:spcBef>
                <a:spcPts val="1200"/>
              </a:spcBef>
              <a:spcAft>
                <a:spcPts val="0"/>
              </a:spcAft>
              <a:buClr>
                <a:srgbClr val="595959"/>
              </a:buClr>
              <a:buSzPts val="1800"/>
              <a:buChar char="-"/>
            </a:pPr>
            <a:r>
              <a:rPr lang="en">
                <a:solidFill>
                  <a:srgbClr val="595959"/>
                </a:solidFill>
              </a:rPr>
              <a:t>Not Yes or No Questions     </a:t>
            </a:r>
            <a:endParaRPr>
              <a:solidFill>
                <a:srgbClr val="595959"/>
              </a:solidFill>
            </a:endParaRPr>
          </a:p>
          <a:p>
            <a:pPr marL="0" lvl="0" indent="0" algn="l" rtl="0">
              <a:spcBef>
                <a:spcPts val="1200"/>
              </a:spcBef>
              <a:spcAft>
                <a:spcPts val="1200"/>
              </a:spcAft>
              <a:buNone/>
            </a:pPr>
            <a:endParaRPr/>
          </a:p>
        </p:txBody>
      </p:sp>
      <p:pic>
        <p:nvPicPr>
          <p:cNvPr id="217" name="Google Shape;217;p37"/>
          <p:cNvPicPr preferRelativeResize="0"/>
          <p:nvPr/>
        </p:nvPicPr>
        <p:blipFill>
          <a:blip r:embed="rId3">
            <a:alphaModFix/>
          </a:blip>
          <a:stretch>
            <a:fillRect/>
          </a:stretch>
        </p:blipFill>
        <p:spPr>
          <a:xfrm>
            <a:off x="5980675" y="2850450"/>
            <a:ext cx="2693625" cy="2181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23" name="Google Shape;223;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595959"/>
              </a:buClr>
              <a:buSzPts val="1800"/>
              <a:buChar char="-"/>
            </a:pPr>
            <a:r>
              <a:rPr lang="en">
                <a:solidFill>
                  <a:srgbClr val="595959"/>
                </a:solidFill>
              </a:rPr>
              <a:t>Remind everyone the day before of location, time, date</a:t>
            </a:r>
            <a:endParaRPr>
              <a:solidFill>
                <a:srgbClr val="595959"/>
              </a:solidFill>
            </a:endParaRPr>
          </a:p>
          <a:p>
            <a:pPr marL="457200" lvl="0" indent="-342900" algn="l" rtl="0">
              <a:spcBef>
                <a:spcPts val="0"/>
              </a:spcBef>
              <a:spcAft>
                <a:spcPts val="0"/>
              </a:spcAft>
              <a:buClr>
                <a:srgbClr val="595959"/>
              </a:buClr>
              <a:buSzPts val="1800"/>
              <a:buChar char="-"/>
            </a:pPr>
            <a:r>
              <a:rPr lang="en">
                <a:solidFill>
                  <a:srgbClr val="595959"/>
                </a:solidFill>
              </a:rPr>
              <a:t>Arrange rides if need be so everyone arrives early</a:t>
            </a:r>
            <a:endParaRPr>
              <a:solidFill>
                <a:srgbClr val="595959"/>
              </a:solidFill>
            </a:endParaRPr>
          </a:p>
          <a:p>
            <a:pPr marL="457200" lvl="0" indent="-342900" algn="l" rtl="0">
              <a:spcBef>
                <a:spcPts val="0"/>
              </a:spcBef>
              <a:spcAft>
                <a:spcPts val="0"/>
              </a:spcAft>
              <a:buClr>
                <a:srgbClr val="595959"/>
              </a:buClr>
              <a:buSzPts val="1800"/>
              <a:buChar char="-"/>
            </a:pPr>
            <a:r>
              <a:rPr lang="en">
                <a:solidFill>
                  <a:srgbClr val="595959"/>
                </a:solidFill>
              </a:rPr>
              <a:t>Coordinate childcare and other responsibilities</a:t>
            </a:r>
            <a:endParaRPr>
              <a:solidFill>
                <a:srgbClr val="595959"/>
              </a:solidFill>
            </a:endParaRPr>
          </a:p>
          <a:p>
            <a:pPr marL="457200" lvl="0" indent="-342900" algn="l" rtl="0">
              <a:spcBef>
                <a:spcPts val="0"/>
              </a:spcBef>
              <a:spcAft>
                <a:spcPts val="0"/>
              </a:spcAft>
              <a:buClr>
                <a:srgbClr val="595959"/>
              </a:buClr>
              <a:buSzPts val="1800"/>
              <a:buChar char="-"/>
            </a:pPr>
            <a:r>
              <a:rPr lang="en">
                <a:solidFill>
                  <a:srgbClr val="595959"/>
                </a:solidFill>
              </a:rPr>
              <a:t>Be early</a:t>
            </a:r>
            <a:endParaRPr>
              <a:solidFill>
                <a:srgbClr val="595959"/>
              </a:solidFill>
            </a:endParaRPr>
          </a:p>
          <a:p>
            <a:pPr marL="457200" lvl="0" indent="-342900" algn="l" rtl="0">
              <a:spcBef>
                <a:spcPts val="0"/>
              </a:spcBef>
              <a:spcAft>
                <a:spcPts val="0"/>
              </a:spcAft>
              <a:buClr>
                <a:srgbClr val="595959"/>
              </a:buClr>
              <a:buSzPts val="1800"/>
              <a:buChar char="-"/>
            </a:pPr>
            <a:r>
              <a:rPr lang="en">
                <a:solidFill>
                  <a:srgbClr val="595959"/>
                </a:solidFill>
              </a:rPr>
              <a:t>Stay on agenda</a:t>
            </a:r>
            <a:endParaRPr>
              <a:solidFill>
                <a:srgbClr val="595959"/>
              </a:solidFill>
            </a:endParaRPr>
          </a:p>
          <a:p>
            <a:pPr marL="457200" lvl="0" indent="-342900" algn="l" rtl="0">
              <a:spcBef>
                <a:spcPts val="0"/>
              </a:spcBef>
              <a:spcAft>
                <a:spcPts val="0"/>
              </a:spcAft>
              <a:buClr>
                <a:srgbClr val="595959"/>
              </a:buClr>
              <a:buSzPts val="1800"/>
              <a:buChar char="-"/>
            </a:pPr>
            <a:r>
              <a:rPr lang="en">
                <a:solidFill>
                  <a:srgbClr val="595959"/>
                </a:solidFill>
              </a:rPr>
              <a:t>Debrief afterwards</a:t>
            </a:r>
            <a:endParaRPr>
              <a:solidFill>
                <a:srgbClr val="595959"/>
              </a:solidFill>
            </a:endParaRPr>
          </a:p>
          <a:p>
            <a:pPr marL="914400" lvl="1" indent="-317500" algn="l" rtl="0">
              <a:spcBef>
                <a:spcPts val="0"/>
              </a:spcBef>
              <a:spcAft>
                <a:spcPts val="0"/>
              </a:spcAft>
              <a:buClr>
                <a:srgbClr val="595959"/>
              </a:buClr>
              <a:buSzPts val="1400"/>
              <a:buChar char="-"/>
            </a:pPr>
            <a:r>
              <a:rPr lang="en">
                <a:solidFill>
                  <a:srgbClr val="595959"/>
                </a:solidFill>
              </a:rPr>
              <a:t>What happened?</a:t>
            </a:r>
            <a:endParaRPr>
              <a:solidFill>
                <a:srgbClr val="595959"/>
              </a:solidFill>
            </a:endParaRPr>
          </a:p>
          <a:p>
            <a:pPr marL="914400" lvl="1" indent="-317500" algn="l" rtl="0">
              <a:spcBef>
                <a:spcPts val="0"/>
              </a:spcBef>
              <a:spcAft>
                <a:spcPts val="0"/>
              </a:spcAft>
              <a:buClr>
                <a:srgbClr val="595959"/>
              </a:buClr>
              <a:buSzPts val="1400"/>
              <a:buChar char="-"/>
            </a:pPr>
            <a:r>
              <a:rPr lang="en">
                <a:solidFill>
                  <a:srgbClr val="595959"/>
                </a:solidFill>
              </a:rPr>
              <a:t>What went good?</a:t>
            </a:r>
            <a:endParaRPr>
              <a:solidFill>
                <a:srgbClr val="595959"/>
              </a:solidFill>
            </a:endParaRPr>
          </a:p>
          <a:p>
            <a:pPr marL="914400" lvl="1" indent="-317500" algn="l" rtl="0">
              <a:spcBef>
                <a:spcPts val="0"/>
              </a:spcBef>
              <a:spcAft>
                <a:spcPts val="0"/>
              </a:spcAft>
              <a:buClr>
                <a:srgbClr val="595959"/>
              </a:buClr>
              <a:buSzPts val="1400"/>
              <a:buChar char="-"/>
            </a:pPr>
            <a:r>
              <a:rPr lang="en">
                <a:solidFill>
                  <a:srgbClr val="595959"/>
                </a:solidFill>
              </a:rPr>
              <a:t>What was surprising?</a:t>
            </a:r>
            <a:endParaRPr>
              <a:solidFill>
                <a:srgbClr val="595959"/>
              </a:solidFill>
            </a:endParaRPr>
          </a:p>
          <a:p>
            <a:pPr marL="914400" lvl="1" indent="-317500" algn="l" rtl="0">
              <a:spcBef>
                <a:spcPts val="0"/>
              </a:spcBef>
              <a:spcAft>
                <a:spcPts val="0"/>
              </a:spcAft>
              <a:buClr>
                <a:srgbClr val="595959"/>
              </a:buClr>
              <a:buSzPts val="1400"/>
              <a:buChar char="-"/>
            </a:pPr>
            <a:r>
              <a:rPr lang="en">
                <a:solidFill>
                  <a:srgbClr val="595959"/>
                </a:solidFill>
              </a:rPr>
              <a:t>What did we learn?</a:t>
            </a:r>
            <a:endParaRPr>
              <a:solidFill>
                <a:srgbClr val="595959"/>
              </a:solidFill>
            </a:endParaRPr>
          </a:p>
          <a:p>
            <a:pPr marL="914400" lvl="1" indent="-317500" algn="l" rtl="0">
              <a:spcBef>
                <a:spcPts val="0"/>
              </a:spcBef>
              <a:spcAft>
                <a:spcPts val="0"/>
              </a:spcAft>
              <a:buClr>
                <a:srgbClr val="595959"/>
              </a:buClr>
              <a:buSzPts val="1400"/>
              <a:buChar char="-"/>
            </a:pPr>
            <a:r>
              <a:rPr lang="en">
                <a:solidFill>
                  <a:srgbClr val="595959"/>
                </a:solidFill>
              </a:rPr>
              <a:t>What do we do next?</a:t>
            </a:r>
            <a:endParaRPr>
              <a:solidFill>
                <a:srgbClr val="595959"/>
              </a:solidFill>
            </a:endParaRPr>
          </a:p>
          <a:p>
            <a:pPr marL="0" lvl="0" indent="0" algn="l" rtl="0">
              <a:spcBef>
                <a:spcPts val="1200"/>
              </a:spcBef>
              <a:spcAft>
                <a:spcPts val="1200"/>
              </a:spcAft>
              <a:buNone/>
            </a:pPr>
            <a:endParaRPr/>
          </a:p>
        </p:txBody>
      </p:sp>
      <p:sp>
        <p:nvSpPr>
          <p:cNvPr id="224" name="Google Shape;224;p38"/>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b="1">
                <a:solidFill>
                  <a:srgbClr val="000000"/>
                </a:solidFill>
              </a:rPr>
              <a:t>THE MEETING</a:t>
            </a:r>
            <a:endParaRPr sz="2800" b="1">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0" name="Google Shape;230;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595959"/>
              </a:buClr>
              <a:buSzPts val="1800"/>
              <a:buChar char="-"/>
            </a:pPr>
            <a:r>
              <a:rPr lang="en">
                <a:solidFill>
                  <a:srgbClr val="595959"/>
                </a:solidFill>
              </a:rPr>
              <a:t>Share what you learned with the whole caucus</a:t>
            </a:r>
            <a:endParaRPr>
              <a:solidFill>
                <a:srgbClr val="595959"/>
              </a:solidFill>
            </a:endParaRPr>
          </a:p>
          <a:p>
            <a:pPr marL="457200" lvl="0" indent="-342900" algn="l" rtl="0">
              <a:lnSpc>
                <a:spcPct val="150000"/>
              </a:lnSpc>
              <a:spcBef>
                <a:spcPts val="0"/>
              </a:spcBef>
              <a:spcAft>
                <a:spcPts val="0"/>
              </a:spcAft>
              <a:buClr>
                <a:srgbClr val="595959"/>
              </a:buClr>
              <a:buSzPts val="1800"/>
              <a:buChar char="-"/>
            </a:pPr>
            <a:r>
              <a:rPr lang="en">
                <a:solidFill>
                  <a:srgbClr val="595959"/>
                </a:solidFill>
              </a:rPr>
              <a:t>Identify what questions you have now</a:t>
            </a:r>
            <a:endParaRPr>
              <a:solidFill>
                <a:srgbClr val="595959"/>
              </a:solidFill>
            </a:endParaRPr>
          </a:p>
          <a:p>
            <a:pPr marL="457200" lvl="0" indent="-342900" algn="l" rtl="0">
              <a:lnSpc>
                <a:spcPct val="150000"/>
              </a:lnSpc>
              <a:spcBef>
                <a:spcPts val="0"/>
              </a:spcBef>
              <a:spcAft>
                <a:spcPts val="0"/>
              </a:spcAft>
              <a:buClr>
                <a:srgbClr val="595959"/>
              </a:buClr>
              <a:buSzPts val="1800"/>
              <a:buChar char="-"/>
            </a:pPr>
            <a:r>
              <a:rPr lang="en">
                <a:solidFill>
                  <a:srgbClr val="595959"/>
                </a:solidFill>
              </a:rPr>
              <a:t>Identify who else you can talk to to answer your new questions</a:t>
            </a:r>
            <a:endParaRPr>
              <a:solidFill>
                <a:srgbClr val="595959"/>
              </a:solidFill>
            </a:endParaRPr>
          </a:p>
          <a:p>
            <a:pPr marL="457200" lvl="0" indent="-342900" algn="l" rtl="0">
              <a:lnSpc>
                <a:spcPct val="150000"/>
              </a:lnSpc>
              <a:spcBef>
                <a:spcPts val="0"/>
              </a:spcBef>
              <a:spcAft>
                <a:spcPts val="0"/>
              </a:spcAft>
              <a:buClr>
                <a:srgbClr val="595959"/>
              </a:buClr>
              <a:buSzPts val="1800"/>
              <a:buChar char="-"/>
            </a:pPr>
            <a:r>
              <a:rPr lang="en">
                <a:solidFill>
                  <a:srgbClr val="595959"/>
                </a:solidFill>
              </a:rPr>
              <a:t>In your caucus, revisit your problem and use research meetings to keep getting clearer on what POLICY is leading to your problem</a:t>
            </a:r>
            <a:endParaRPr>
              <a:solidFill>
                <a:srgbClr val="595959"/>
              </a:solidFill>
            </a:endParaRPr>
          </a:p>
          <a:p>
            <a:pPr marL="457200" lvl="0" indent="-342900" algn="l" rtl="0">
              <a:lnSpc>
                <a:spcPct val="150000"/>
              </a:lnSpc>
              <a:spcBef>
                <a:spcPts val="0"/>
              </a:spcBef>
              <a:spcAft>
                <a:spcPts val="0"/>
              </a:spcAft>
              <a:buClr>
                <a:srgbClr val="595959"/>
              </a:buClr>
              <a:buSzPts val="1800"/>
              <a:buChar char="-"/>
            </a:pPr>
            <a:r>
              <a:rPr lang="en">
                <a:solidFill>
                  <a:srgbClr val="595959"/>
                </a:solidFill>
              </a:rPr>
              <a:t>In your caucus, discuss what you </a:t>
            </a:r>
            <a:r>
              <a:rPr lang="en" i="1">
                <a:solidFill>
                  <a:srgbClr val="595959"/>
                </a:solidFill>
              </a:rPr>
              <a:t>think</a:t>
            </a:r>
            <a:r>
              <a:rPr lang="en">
                <a:solidFill>
                  <a:srgbClr val="595959"/>
                </a:solidFill>
              </a:rPr>
              <a:t> might help to make a policy change</a:t>
            </a:r>
            <a:endParaRPr>
              <a:solidFill>
                <a:srgbClr val="595959"/>
              </a:solidFill>
            </a:endParaRPr>
          </a:p>
          <a:p>
            <a:pPr marL="457200" lvl="0" indent="-342900" algn="l" rtl="0">
              <a:lnSpc>
                <a:spcPct val="150000"/>
              </a:lnSpc>
              <a:spcBef>
                <a:spcPts val="0"/>
              </a:spcBef>
              <a:spcAft>
                <a:spcPts val="0"/>
              </a:spcAft>
              <a:buClr>
                <a:srgbClr val="595959"/>
              </a:buClr>
              <a:buSzPts val="1800"/>
              <a:buChar char="-"/>
            </a:pPr>
            <a:r>
              <a:rPr lang="en">
                <a:solidFill>
                  <a:srgbClr val="595959"/>
                </a:solidFill>
              </a:rPr>
              <a:t>Make another appointment for another research meeting!</a:t>
            </a:r>
            <a:endParaRPr>
              <a:solidFill>
                <a:srgbClr val="595959"/>
              </a:solidFill>
            </a:endParaRPr>
          </a:p>
          <a:p>
            <a:pPr marL="0" lvl="0" indent="0" algn="l" rtl="0">
              <a:spcBef>
                <a:spcPts val="1200"/>
              </a:spcBef>
              <a:spcAft>
                <a:spcPts val="1200"/>
              </a:spcAft>
              <a:buNone/>
            </a:pPr>
            <a:endParaRPr/>
          </a:p>
        </p:txBody>
      </p:sp>
      <p:sp>
        <p:nvSpPr>
          <p:cNvPr id="231" name="Google Shape;231;p39"/>
          <p:cNvSpPr txBox="1"/>
          <p:nvPr/>
        </p:nvSpPr>
        <p:spPr>
          <a:xfrm>
            <a:off x="311700" y="445025"/>
            <a:ext cx="8520600" cy="572700"/>
          </a:xfrm>
          <a:prstGeom prst="rect">
            <a:avLst/>
          </a:prstGeom>
          <a:noFill/>
          <a:ln>
            <a:noFill/>
          </a:ln>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b="1">
                <a:solidFill>
                  <a:srgbClr val="000000"/>
                </a:solidFill>
              </a:rPr>
              <a:t>SHARING THE LEARNING</a:t>
            </a:r>
            <a:endParaRPr sz="2800" b="1">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37" name="Google Shape;237;p40"/>
          <p:cNvSpPr txBox="1">
            <a:spLocks noGrp="1"/>
          </p:cNvSpPr>
          <p:nvPr>
            <p:ph type="body" idx="1"/>
          </p:nvPr>
        </p:nvSpPr>
        <p:spPr>
          <a:xfrm>
            <a:off x="311700" y="1017725"/>
            <a:ext cx="8520600" cy="3904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srgbClr val="595959"/>
              </a:solidFill>
            </a:endParaRPr>
          </a:p>
          <a:p>
            <a:pPr marL="0" lvl="0" indent="0" algn="l" rtl="0">
              <a:spcBef>
                <a:spcPts val="1200"/>
              </a:spcBef>
              <a:spcAft>
                <a:spcPts val="1200"/>
              </a:spcAft>
              <a:buNone/>
            </a:pPr>
            <a:endParaRPr>
              <a:solidFill>
                <a:srgbClr val="595959"/>
              </a:solidFill>
            </a:endParaRPr>
          </a:p>
        </p:txBody>
      </p:sp>
      <p:sp>
        <p:nvSpPr>
          <p:cNvPr id="238" name="Google Shape;238;p40"/>
          <p:cNvSpPr txBox="1"/>
          <p:nvPr/>
        </p:nvSpPr>
        <p:spPr>
          <a:xfrm>
            <a:off x="311700" y="445025"/>
            <a:ext cx="8520600" cy="403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t>Politicians + Research Meetings</a:t>
            </a:r>
            <a:endParaRPr sz="2800" b="1"/>
          </a:p>
          <a:p>
            <a:pPr marL="0" lvl="0" indent="0" algn="l" rtl="0">
              <a:lnSpc>
                <a:spcPct val="80000"/>
              </a:lnSpc>
              <a:spcBef>
                <a:spcPts val="0"/>
              </a:spcBef>
              <a:spcAft>
                <a:spcPts val="0"/>
              </a:spcAft>
              <a:buSzPts val="358"/>
              <a:buNone/>
            </a:pPr>
            <a:endParaRPr sz="2710" b="1"/>
          </a:p>
          <a:p>
            <a:pPr marL="0" lvl="0" indent="0" algn="l" rtl="0">
              <a:lnSpc>
                <a:spcPct val="115000"/>
              </a:lnSpc>
              <a:spcBef>
                <a:spcPts val="0"/>
              </a:spcBef>
              <a:spcAft>
                <a:spcPts val="0"/>
              </a:spcAft>
              <a:buNone/>
            </a:pPr>
            <a:r>
              <a:rPr lang="en" sz="2100">
                <a:solidFill>
                  <a:srgbClr val="595959"/>
                </a:solidFill>
              </a:rPr>
              <a:t>What do elected officials want?</a:t>
            </a:r>
            <a:endParaRPr sz="2100">
              <a:solidFill>
                <a:srgbClr val="595959"/>
              </a:solidFill>
            </a:endParaRPr>
          </a:p>
          <a:p>
            <a:pPr marL="0" lvl="0" indent="0" algn="l" rtl="0">
              <a:lnSpc>
                <a:spcPct val="115000"/>
              </a:lnSpc>
              <a:spcBef>
                <a:spcPts val="1200"/>
              </a:spcBef>
              <a:spcAft>
                <a:spcPts val="0"/>
              </a:spcAft>
              <a:buNone/>
            </a:pPr>
            <a:endParaRPr sz="2100">
              <a:solidFill>
                <a:srgbClr val="595959"/>
              </a:solidFill>
            </a:endParaRPr>
          </a:p>
          <a:p>
            <a:pPr marL="0" lvl="0" indent="0" algn="l" rtl="0">
              <a:lnSpc>
                <a:spcPct val="115000"/>
              </a:lnSpc>
              <a:spcBef>
                <a:spcPts val="1200"/>
              </a:spcBef>
              <a:spcAft>
                <a:spcPts val="0"/>
              </a:spcAft>
              <a:buNone/>
            </a:pPr>
            <a:r>
              <a:rPr lang="en" sz="2100">
                <a:solidFill>
                  <a:srgbClr val="595959"/>
                </a:solidFill>
              </a:rPr>
              <a:t>Who has had a meeting with an elected official before?</a:t>
            </a:r>
            <a:br>
              <a:rPr lang="en" sz="2100">
                <a:solidFill>
                  <a:srgbClr val="595959"/>
                </a:solidFill>
              </a:rPr>
            </a:br>
            <a:r>
              <a:rPr lang="en" sz="2100">
                <a:solidFill>
                  <a:srgbClr val="595959"/>
                </a:solidFill>
              </a:rPr>
              <a:t>What did they want? What did you want?</a:t>
            </a:r>
            <a:br>
              <a:rPr lang="en" sz="2100">
                <a:solidFill>
                  <a:srgbClr val="595959"/>
                </a:solidFill>
              </a:rPr>
            </a:br>
            <a:r>
              <a:rPr lang="en" sz="2100">
                <a:solidFill>
                  <a:srgbClr val="595959"/>
                </a:solidFill>
              </a:rPr>
              <a:t>How did it go?</a:t>
            </a:r>
            <a:endParaRPr sz="3010" b="1"/>
          </a:p>
          <a:p>
            <a:pPr marL="0" lvl="0" indent="0" algn="l" rtl="0">
              <a:lnSpc>
                <a:spcPct val="80000"/>
              </a:lnSpc>
              <a:spcBef>
                <a:spcPts val="1200"/>
              </a:spcBef>
              <a:spcAft>
                <a:spcPts val="0"/>
              </a:spcAft>
              <a:buSzPts val="358"/>
              <a:buNone/>
            </a:pPr>
            <a:endParaRPr sz="2965" b="1"/>
          </a:p>
          <a:p>
            <a:pPr marL="0" lvl="0" indent="0" algn="l" rtl="0">
              <a:lnSpc>
                <a:spcPct val="80000"/>
              </a:lnSpc>
              <a:spcBef>
                <a:spcPts val="0"/>
              </a:spcBef>
              <a:spcAft>
                <a:spcPts val="0"/>
              </a:spcAft>
              <a:buSzPts val="358"/>
              <a:buNone/>
            </a:pPr>
            <a:endParaRPr sz="91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HOMEWORK: Work with your CBO group</a:t>
            </a:r>
            <a:endParaRPr b="1">
              <a:solidFill>
                <a:srgbClr val="000000"/>
              </a:solidFill>
            </a:endParaRPr>
          </a:p>
          <a:p>
            <a:pPr marL="0" lvl="0" indent="0" algn="l" rtl="0">
              <a:spcBef>
                <a:spcPts val="0"/>
              </a:spcBef>
              <a:spcAft>
                <a:spcPts val="0"/>
              </a:spcAft>
              <a:buNone/>
            </a:pPr>
            <a:endParaRPr/>
          </a:p>
        </p:txBody>
      </p:sp>
      <p:sp>
        <p:nvSpPr>
          <p:cNvPr id="244" name="Google Shape;244;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rgbClr val="000000"/>
              </a:buClr>
              <a:buSzPts val="2400"/>
              <a:buChar char="●"/>
            </a:pPr>
            <a:r>
              <a:rPr lang="en" sz="2400">
                <a:solidFill>
                  <a:srgbClr val="000000"/>
                </a:solidFill>
              </a:rPr>
              <a:t>Think about the issue you feel most strongly about and and discuss with your CBO group.</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Be prepared to talk about </a:t>
            </a:r>
            <a:r>
              <a:rPr lang="en" sz="2400" u="sng">
                <a:solidFill>
                  <a:srgbClr val="000000"/>
                </a:solidFill>
              </a:rPr>
              <a:t>why</a:t>
            </a:r>
            <a:r>
              <a:rPr lang="en" sz="2400">
                <a:solidFill>
                  <a:srgbClr val="000000"/>
                </a:solidFill>
              </a:rPr>
              <a:t> it is important</a:t>
            </a:r>
            <a:endParaRPr sz="2400">
              <a:solidFill>
                <a:srgbClr val="000000"/>
              </a:solidFill>
            </a:endParaRPr>
          </a:p>
          <a:p>
            <a:pPr marL="457200" lvl="0" indent="-381000" algn="l" rtl="0">
              <a:spcBef>
                <a:spcPts val="0"/>
              </a:spcBef>
              <a:spcAft>
                <a:spcPts val="0"/>
              </a:spcAft>
              <a:buClr>
                <a:srgbClr val="000000"/>
              </a:buClr>
              <a:buSzPts val="2400"/>
              <a:buChar char="●"/>
            </a:pPr>
            <a:r>
              <a:rPr lang="en" sz="2400">
                <a:solidFill>
                  <a:srgbClr val="000000"/>
                </a:solidFill>
              </a:rPr>
              <a:t>RSVP to the Dec. 11 Issues Assembly</a:t>
            </a:r>
            <a:endParaRPr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74" name="Google Shape;74;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75" name="Google Shape;75;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8"/>
        <p:cNvGrpSpPr/>
        <p:nvPr/>
      </p:nvGrpSpPr>
      <p:grpSpPr>
        <a:xfrm>
          <a:off x="0" y="0"/>
          <a:ext cx="0" cy="0"/>
          <a:chOff x="0" y="0"/>
          <a:chExt cx="0" cy="0"/>
        </a:xfrm>
      </p:grpSpPr>
      <p:sp>
        <p:nvSpPr>
          <p:cNvPr id="249" name="Google Shape;24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b="1">
              <a:solidFill>
                <a:srgbClr val="000000"/>
              </a:solidFill>
            </a:endParaRPr>
          </a:p>
          <a:p>
            <a:pPr marL="0" lvl="0" indent="0" algn="l" rtl="0">
              <a:spcBef>
                <a:spcPts val="0"/>
              </a:spcBef>
              <a:spcAft>
                <a:spcPts val="0"/>
              </a:spcAft>
              <a:buNone/>
            </a:pPr>
            <a:endParaRPr/>
          </a:p>
        </p:txBody>
      </p:sp>
      <p:sp>
        <p:nvSpPr>
          <p:cNvPr id="250" name="Google Shape;25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sz="3600" b="1">
                <a:solidFill>
                  <a:srgbClr val="000000"/>
                </a:solidFill>
              </a:rPr>
              <a:t>Thank you!</a:t>
            </a:r>
            <a:endParaRPr sz="3600" b="1">
              <a:solidFill>
                <a:srgbClr val="000000"/>
              </a:solidFill>
            </a:endParaRPr>
          </a:p>
          <a:p>
            <a:pPr marL="0" lvl="0" indent="0" algn="ctr" rtl="0">
              <a:lnSpc>
                <a:spcPct val="100000"/>
              </a:lnSpc>
              <a:spcBef>
                <a:spcPts val="0"/>
              </a:spcBef>
              <a:spcAft>
                <a:spcPts val="0"/>
              </a:spcAft>
              <a:buNone/>
            </a:pPr>
            <a:r>
              <a:rPr lang="en" sz="3600" b="1">
                <a:solidFill>
                  <a:srgbClr val="000000"/>
                </a:solidFill>
              </a:rPr>
              <a:t>Gracias!</a:t>
            </a:r>
            <a:endParaRPr sz="3600" b="1">
              <a:solidFill>
                <a:srgbClr val="000000"/>
              </a:solidFill>
            </a:endParaRPr>
          </a:p>
          <a:p>
            <a:pPr marL="0" lvl="0" indent="0" algn="ctr" rtl="0">
              <a:lnSpc>
                <a:spcPct val="100000"/>
              </a:lnSpc>
              <a:spcBef>
                <a:spcPts val="0"/>
              </a:spcBef>
              <a:spcAft>
                <a:spcPts val="0"/>
              </a:spcAft>
              <a:buNone/>
            </a:pPr>
            <a:r>
              <a:rPr lang="en" sz="3600" b="1">
                <a:solidFill>
                  <a:srgbClr val="000000"/>
                </a:solidFill>
              </a:rPr>
              <a:t>Ua Tsaug!</a:t>
            </a:r>
            <a:endParaRPr sz="3600" b="1">
              <a:solidFill>
                <a:srgbClr val="000000"/>
              </a:solidFill>
            </a:endParaRPr>
          </a:p>
          <a:p>
            <a:pPr marL="0" lvl="0" indent="0" algn="l" rtl="0">
              <a:spcBef>
                <a:spcPts val="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4"/>
        <p:cNvGrpSpPr/>
        <p:nvPr/>
      </p:nvGrpSpPr>
      <p:grpSpPr>
        <a:xfrm>
          <a:off x="0" y="0"/>
          <a:ext cx="0" cy="0"/>
          <a:chOff x="0" y="0"/>
          <a:chExt cx="0" cy="0"/>
        </a:xfrm>
      </p:grpSpPr>
      <p:sp>
        <p:nvSpPr>
          <p:cNvPr id="255" name="Google Shape;255;p4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56" name="Google Shape;256;p43"/>
          <p:cNvSpPr txBox="1">
            <a:spLocks noGrp="1"/>
          </p:cNvSpPr>
          <p:nvPr>
            <p:ph type="subTitle" idx="1"/>
          </p:nvPr>
        </p:nvSpPr>
        <p:spPr>
          <a:xfrm>
            <a:off x="231700" y="182875"/>
            <a:ext cx="8520600" cy="4607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sz="3600">
              <a:solidFill>
                <a:srgbClr val="000000"/>
              </a:solidFill>
              <a:highlight>
                <a:srgbClr val="FFD966"/>
              </a:highlight>
            </a:endParaRPr>
          </a:p>
          <a:p>
            <a:pPr marL="0" lvl="0" indent="0" algn="ctr" rtl="0">
              <a:spcBef>
                <a:spcPts val="0"/>
              </a:spcBef>
              <a:spcAft>
                <a:spcPts val="0"/>
              </a:spcAft>
              <a:buNone/>
            </a:pPr>
            <a:endParaRPr sz="3000">
              <a:solidFill>
                <a:srgbClr val="000000"/>
              </a:solidFill>
            </a:endParaRPr>
          </a:p>
          <a:p>
            <a:pPr marL="3200400" lvl="0" indent="0" algn="l" rtl="0">
              <a:spcBef>
                <a:spcPts val="0"/>
              </a:spcBef>
              <a:spcAft>
                <a:spcPts val="0"/>
              </a:spcAft>
              <a:buNone/>
            </a:pPr>
            <a:r>
              <a:rPr lang="en" sz="3900" b="1">
                <a:solidFill>
                  <a:srgbClr val="000000"/>
                </a:solidFill>
              </a:rPr>
              <a:t>RSVP!!</a:t>
            </a:r>
            <a:endParaRPr sz="3900" b="1">
              <a:solidFill>
                <a:srgbClr val="000000"/>
              </a:solidFill>
            </a:endParaRPr>
          </a:p>
          <a:p>
            <a:pPr marL="0" lvl="0" indent="0" algn="ctr" rtl="0">
              <a:spcBef>
                <a:spcPts val="0"/>
              </a:spcBef>
              <a:spcAft>
                <a:spcPts val="0"/>
              </a:spcAft>
              <a:buNone/>
            </a:pPr>
            <a:br>
              <a:rPr lang="en" sz="3000">
                <a:solidFill>
                  <a:srgbClr val="000000"/>
                </a:solidFill>
              </a:rPr>
            </a:br>
            <a:r>
              <a:rPr lang="en" sz="3400">
                <a:solidFill>
                  <a:srgbClr val="000000"/>
                </a:solidFill>
              </a:rPr>
              <a:t>DECEMBER 11th 10:00 am-1:00 pm </a:t>
            </a:r>
            <a:endParaRPr sz="3400">
              <a:solidFill>
                <a:srgbClr val="000000"/>
              </a:solidFill>
            </a:endParaRPr>
          </a:p>
          <a:p>
            <a:pPr marL="0" lvl="0" indent="0" algn="ctr" rtl="0">
              <a:spcBef>
                <a:spcPts val="0"/>
              </a:spcBef>
              <a:spcAft>
                <a:spcPts val="0"/>
              </a:spcAft>
              <a:buNone/>
            </a:pPr>
            <a:r>
              <a:rPr lang="en" sz="3400" b="1">
                <a:solidFill>
                  <a:srgbClr val="000000"/>
                </a:solidFill>
              </a:rPr>
              <a:t>ISSUES ASSEMBLY </a:t>
            </a:r>
            <a:endParaRPr sz="3400" b="1">
              <a:solidFill>
                <a:srgbClr val="000000"/>
              </a:solidFill>
            </a:endParaRPr>
          </a:p>
          <a:p>
            <a:pPr marL="0" lvl="0" indent="0" algn="ctr" rtl="0">
              <a:spcBef>
                <a:spcPts val="0"/>
              </a:spcBef>
              <a:spcAft>
                <a:spcPts val="0"/>
              </a:spcAft>
              <a:buNone/>
            </a:pPr>
            <a:endParaRPr sz="36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b="1">
                <a:solidFill>
                  <a:schemeClr val="lt1"/>
                </a:solidFill>
              </a:rPr>
              <a:t>AGENDA</a:t>
            </a:r>
            <a:endParaRPr/>
          </a:p>
        </p:txBody>
      </p:sp>
      <p:sp>
        <p:nvSpPr>
          <p:cNvPr id="81" name="Google Shape;81;p16"/>
          <p:cNvSpPr txBox="1">
            <a:spLocks noGrp="1"/>
          </p:cNvSpPr>
          <p:nvPr>
            <p:ph type="body" idx="1"/>
          </p:nvPr>
        </p:nvSpPr>
        <p:spPr>
          <a:xfrm>
            <a:off x="598500" y="1439825"/>
            <a:ext cx="8277300" cy="33702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rgbClr val="000000"/>
              </a:buClr>
              <a:buSzPts val="2200"/>
              <a:buChar char="●"/>
            </a:pPr>
            <a:r>
              <a:rPr lang="en" sz="2200" b="1">
                <a:solidFill>
                  <a:srgbClr val="000000"/>
                </a:solidFill>
              </a:rPr>
              <a:t>Vision and Mission</a:t>
            </a:r>
            <a:endParaRPr sz="2200" b="1">
              <a:solidFill>
                <a:srgbClr val="000000"/>
              </a:solidFill>
            </a:endParaRPr>
          </a:p>
          <a:p>
            <a:pPr marL="457200" lvl="0" indent="-368300" algn="l" rtl="0">
              <a:spcBef>
                <a:spcPts val="0"/>
              </a:spcBef>
              <a:spcAft>
                <a:spcPts val="0"/>
              </a:spcAft>
              <a:buClr>
                <a:srgbClr val="000000"/>
              </a:buClr>
              <a:buSzPts val="2200"/>
              <a:buChar char="●"/>
            </a:pPr>
            <a:r>
              <a:rPr lang="en" sz="2200" b="1">
                <a:solidFill>
                  <a:srgbClr val="000000"/>
                </a:solidFill>
              </a:rPr>
              <a:t>Group Norms/Outcomes</a:t>
            </a:r>
            <a:endParaRPr sz="2200" b="1">
              <a:solidFill>
                <a:srgbClr val="000000"/>
              </a:solidFill>
            </a:endParaRPr>
          </a:p>
          <a:p>
            <a:pPr marL="457200" lvl="0" indent="-368300" algn="l" rtl="0">
              <a:spcBef>
                <a:spcPts val="0"/>
              </a:spcBef>
              <a:spcAft>
                <a:spcPts val="0"/>
              </a:spcAft>
              <a:buClr>
                <a:srgbClr val="000000"/>
              </a:buClr>
              <a:buSzPts val="2200"/>
              <a:buChar char="●"/>
            </a:pPr>
            <a:r>
              <a:rPr lang="en" sz="2200" b="1">
                <a:solidFill>
                  <a:srgbClr val="000000"/>
                </a:solidFill>
              </a:rPr>
              <a:t>Review of Problems to Policies Training I</a:t>
            </a:r>
            <a:endParaRPr sz="2200" b="1">
              <a:solidFill>
                <a:srgbClr val="000000"/>
              </a:solidFill>
            </a:endParaRPr>
          </a:p>
          <a:p>
            <a:pPr marL="457200" lvl="0" indent="-368300" algn="l" rtl="0">
              <a:spcBef>
                <a:spcPts val="0"/>
              </a:spcBef>
              <a:spcAft>
                <a:spcPts val="0"/>
              </a:spcAft>
              <a:buClr>
                <a:srgbClr val="000000"/>
              </a:buClr>
              <a:buSzPts val="2200"/>
              <a:buChar char="●"/>
            </a:pPr>
            <a:r>
              <a:rPr lang="en" sz="2200" b="1">
                <a:solidFill>
                  <a:srgbClr val="000000"/>
                </a:solidFill>
              </a:rPr>
              <a:t>Meet the Presenter</a:t>
            </a:r>
            <a:endParaRPr sz="2200" b="1">
              <a:solidFill>
                <a:srgbClr val="000000"/>
              </a:solidFill>
            </a:endParaRPr>
          </a:p>
          <a:p>
            <a:pPr marL="457200" lvl="0" indent="-368300" algn="l" rtl="0">
              <a:spcBef>
                <a:spcPts val="0"/>
              </a:spcBef>
              <a:spcAft>
                <a:spcPts val="0"/>
              </a:spcAft>
              <a:buClr>
                <a:srgbClr val="000000"/>
              </a:buClr>
              <a:buSzPts val="2200"/>
              <a:buChar char="●"/>
            </a:pPr>
            <a:r>
              <a:rPr lang="en" sz="2200" b="1">
                <a:solidFill>
                  <a:srgbClr val="000000"/>
                </a:solidFill>
              </a:rPr>
              <a:t>Problems to Policies II</a:t>
            </a:r>
            <a:endParaRPr sz="2200" b="1">
              <a:solidFill>
                <a:srgbClr val="000000"/>
              </a:solidFill>
            </a:endParaRPr>
          </a:p>
          <a:p>
            <a:pPr marL="457200" lvl="0" indent="-368300" algn="l" rtl="0">
              <a:spcBef>
                <a:spcPts val="0"/>
              </a:spcBef>
              <a:spcAft>
                <a:spcPts val="0"/>
              </a:spcAft>
              <a:buClr>
                <a:srgbClr val="000000"/>
              </a:buClr>
              <a:buSzPts val="2200"/>
              <a:buChar char="●"/>
            </a:pPr>
            <a:r>
              <a:rPr lang="en" sz="2200" b="1">
                <a:solidFill>
                  <a:srgbClr val="000000"/>
                </a:solidFill>
              </a:rPr>
              <a:t>Research Meetings</a:t>
            </a:r>
            <a:endParaRPr sz="2200" b="1">
              <a:solidFill>
                <a:srgbClr val="000000"/>
              </a:solidFill>
            </a:endParaRPr>
          </a:p>
          <a:p>
            <a:pPr marL="457200" lvl="0" indent="-368300" algn="l" rtl="0">
              <a:spcBef>
                <a:spcPts val="0"/>
              </a:spcBef>
              <a:spcAft>
                <a:spcPts val="0"/>
              </a:spcAft>
              <a:buClr>
                <a:srgbClr val="000000"/>
              </a:buClr>
              <a:buSzPts val="2200"/>
              <a:buChar char="●"/>
            </a:pPr>
            <a:r>
              <a:rPr lang="en" sz="2200" b="1">
                <a:solidFill>
                  <a:srgbClr val="000000"/>
                </a:solidFill>
              </a:rPr>
              <a:t>Developing Good Questions</a:t>
            </a:r>
            <a:endParaRPr sz="2200" b="1">
              <a:solidFill>
                <a:srgbClr val="000000"/>
              </a:solidFill>
            </a:endParaRPr>
          </a:p>
          <a:p>
            <a:pPr marL="457200" lvl="0" indent="-368300" algn="l" rtl="0">
              <a:spcBef>
                <a:spcPts val="0"/>
              </a:spcBef>
              <a:spcAft>
                <a:spcPts val="0"/>
              </a:spcAft>
              <a:buClr>
                <a:srgbClr val="000000"/>
              </a:buClr>
              <a:buSzPts val="2200"/>
              <a:buChar char="●"/>
            </a:pPr>
            <a:r>
              <a:rPr lang="en" sz="2200" b="1">
                <a:solidFill>
                  <a:srgbClr val="000000"/>
                </a:solidFill>
              </a:rPr>
              <a:t>Issues Assembly </a:t>
            </a:r>
            <a:endParaRPr sz="2200" b="1">
              <a:solidFill>
                <a:srgbClr val="000000"/>
              </a:solidFill>
            </a:endParaRPr>
          </a:p>
          <a:p>
            <a:pPr marL="457200" lvl="0" indent="0" algn="l" rtl="0">
              <a:spcBef>
                <a:spcPts val="1200"/>
              </a:spcBef>
              <a:spcAft>
                <a:spcPts val="1200"/>
              </a:spcAft>
              <a:buNone/>
            </a:pPr>
            <a:endParaRPr sz="2200" b="1">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98650"/>
            <a:ext cx="8520600" cy="1367100"/>
          </a:xfrm>
          <a:prstGeom prst="rect">
            <a:avLst/>
          </a:prstGeom>
          <a:solidFill>
            <a:schemeClr val="dk1"/>
          </a:solidFill>
        </p:spPr>
        <p:txBody>
          <a:bodyPr spcFirstLastPara="1" wrap="square" lIns="91425" tIns="91425" rIns="91425" bIns="91425" anchor="t" anchorCtr="0">
            <a:normAutofit/>
          </a:bodyPr>
          <a:lstStyle/>
          <a:p>
            <a:pPr marL="0" lvl="0" indent="0" algn="l" rtl="0">
              <a:spcBef>
                <a:spcPts val="0"/>
              </a:spcBef>
              <a:spcAft>
                <a:spcPts val="0"/>
              </a:spcAft>
              <a:buNone/>
            </a:pPr>
            <a:endParaRPr b="1">
              <a:solidFill>
                <a:srgbClr val="000000"/>
              </a:solidFill>
            </a:endParaRPr>
          </a:p>
          <a:p>
            <a:pPr marL="0" lvl="0" indent="0" algn="l" rtl="0">
              <a:spcBef>
                <a:spcPts val="0"/>
              </a:spcBef>
              <a:spcAft>
                <a:spcPts val="0"/>
              </a:spcAft>
              <a:buNone/>
            </a:pPr>
            <a:r>
              <a:rPr lang="en" b="1">
                <a:solidFill>
                  <a:srgbClr val="000000"/>
                </a:solidFill>
              </a:rPr>
              <a:t>Let’s review our norms...</a:t>
            </a:r>
            <a:endParaRPr b="1">
              <a:solidFill>
                <a:srgbClr val="000000"/>
              </a:solidFill>
            </a:endParaRPr>
          </a:p>
        </p:txBody>
      </p:sp>
      <p:sp>
        <p:nvSpPr>
          <p:cNvPr id="87" name="Google Shape;87;p17"/>
          <p:cNvSpPr txBox="1">
            <a:spLocks noGrp="1"/>
          </p:cNvSpPr>
          <p:nvPr>
            <p:ph type="body" idx="1"/>
          </p:nvPr>
        </p:nvSpPr>
        <p:spPr>
          <a:xfrm>
            <a:off x="479175" y="1245575"/>
            <a:ext cx="8520600" cy="3686700"/>
          </a:xfrm>
          <a:prstGeom prst="rect">
            <a:avLst/>
          </a:prstGeom>
          <a:solidFill>
            <a:schemeClr val="dk1"/>
          </a:solidFill>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endParaRPr sz="2242" b="1">
              <a:solidFill>
                <a:srgbClr val="000000"/>
              </a:solidFill>
              <a:latin typeface="Arial"/>
              <a:ea typeface="Arial"/>
              <a:cs typeface="Arial"/>
              <a:sym typeface="Arial"/>
            </a:endParaRPr>
          </a:p>
          <a:p>
            <a:pPr marL="0" lvl="0" indent="0" algn="l" rtl="0">
              <a:spcBef>
                <a:spcPts val="0"/>
              </a:spcBef>
              <a:spcAft>
                <a:spcPts val="0"/>
              </a:spcAft>
              <a:buNone/>
            </a:pPr>
            <a:endParaRPr sz="2242"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1. Be open to new ideas</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2. Listen to each speaker</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3.</a:t>
            </a:r>
            <a:r>
              <a:rPr lang="en" sz="7021">
                <a:solidFill>
                  <a:srgbClr val="000000"/>
                </a:solidFill>
                <a:latin typeface="Times New Roman"/>
                <a:ea typeface="Times New Roman"/>
                <a:cs typeface="Times New Roman"/>
                <a:sym typeface="Times New Roman"/>
              </a:rPr>
              <a:t> </a:t>
            </a:r>
            <a:r>
              <a:rPr lang="en" sz="7521" b="1">
                <a:solidFill>
                  <a:srgbClr val="000000"/>
                </a:solidFill>
                <a:latin typeface="Arial"/>
                <a:ea typeface="Arial"/>
                <a:cs typeface="Arial"/>
                <a:sym typeface="Arial"/>
              </a:rPr>
              <a:t>Make equal time for all to share</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4. In person meeting: Please keep your phone on silent, and if you </a:t>
            </a:r>
            <a:endParaRPr sz="7521" b="1">
              <a:solidFill>
                <a:srgbClr val="000000"/>
              </a:solidFill>
              <a:latin typeface="Arial"/>
              <a:ea typeface="Arial"/>
              <a:cs typeface="Arial"/>
              <a:sym typeface="Arial"/>
            </a:endParaRPr>
          </a:p>
          <a:p>
            <a:pPr marL="0" lvl="0" indent="0" algn="l" rtl="0">
              <a:spcBef>
                <a:spcPts val="0"/>
              </a:spcBef>
              <a:spcAft>
                <a:spcPts val="0"/>
              </a:spcAft>
              <a:buNone/>
            </a:pPr>
            <a:r>
              <a:rPr lang="en" sz="7521" b="1">
                <a:solidFill>
                  <a:srgbClr val="000000"/>
                </a:solidFill>
                <a:latin typeface="Arial"/>
                <a:ea typeface="Arial"/>
                <a:cs typeface="Arial"/>
                <a:sym typeface="Arial"/>
              </a:rPr>
              <a:t>           need to answer the phone, please excuse yourself from the room.</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5. During a virtual meeting we encourage you to have the camera on </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    to be fully engaged, </a:t>
            </a:r>
            <a:r>
              <a:rPr lang="en" sz="7521" b="1">
                <a:solidFill>
                  <a:srgbClr val="000000"/>
                </a:solidFill>
              </a:rPr>
              <a:t>keep </a:t>
            </a:r>
            <a:r>
              <a:rPr lang="en" sz="7521" b="1">
                <a:solidFill>
                  <a:srgbClr val="000000"/>
                </a:solidFill>
                <a:latin typeface="Arial"/>
                <a:ea typeface="Arial"/>
                <a:cs typeface="Arial"/>
                <a:sym typeface="Arial"/>
              </a:rPr>
              <a:t>your audio on </a:t>
            </a:r>
            <a:r>
              <a:rPr lang="en" sz="7521" b="1">
                <a:solidFill>
                  <a:srgbClr val="000000"/>
                </a:solidFill>
              </a:rPr>
              <a:t>mute</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latin typeface="Arial"/>
                <a:ea typeface="Arial"/>
                <a:cs typeface="Arial"/>
                <a:sym typeface="Arial"/>
              </a:rPr>
              <a:t>6. Treat others the way you would like to be treated</a:t>
            </a:r>
            <a:endParaRPr sz="7521" b="1">
              <a:solidFill>
                <a:srgbClr val="000000"/>
              </a:solidFill>
              <a:latin typeface="Arial"/>
              <a:ea typeface="Arial"/>
              <a:cs typeface="Arial"/>
              <a:sym typeface="Arial"/>
            </a:endParaRPr>
          </a:p>
          <a:p>
            <a:pPr marL="457200" lvl="0" indent="0" algn="l" rtl="0">
              <a:spcBef>
                <a:spcPts val="0"/>
              </a:spcBef>
              <a:spcAft>
                <a:spcPts val="0"/>
              </a:spcAft>
              <a:buNone/>
            </a:pPr>
            <a:r>
              <a:rPr lang="en" sz="7521" b="1">
                <a:solidFill>
                  <a:srgbClr val="000000"/>
                </a:solidFill>
              </a:rPr>
              <a:t>7. Use the hand icon if you have a question or comment, or put it in </a:t>
            </a:r>
            <a:endParaRPr sz="7521" b="1">
              <a:solidFill>
                <a:srgbClr val="000000"/>
              </a:solidFill>
            </a:endParaRPr>
          </a:p>
          <a:p>
            <a:pPr marL="457200" lvl="0" indent="0" algn="l" rtl="0">
              <a:spcBef>
                <a:spcPts val="0"/>
              </a:spcBef>
              <a:spcAft>
                <a:spcPts val="0"/>
              </a:spcAft>
              <a:buNone/>
            </a:pPr>
            <a:r>
              <a:rPr lang="en" sz="7521" b="1">
                <a:solidFill>
                  <a:srgbClr val="000000"/>
                </a:solidFill>
              </a:rPr>
              <a:t>    the chat.</a:t>
            </a:r>
            <a:endParaRPr sz="7521" b="1">
              <a:solidFill>
                <a:srgbClr val="000000"/>
              </a:solidFill>
            </a:endParaRPr>
          </a:p>
          <a:p>
            <a:pPr marL="457200" lvl="0" indent="0" algn="l" rtl="0">
              <a:spcBef>
                <a:spcPts val="0"/>
              </a:spcBef>
              <a:spcAft>
                <a:spcPts val="0"/>
              </a:spcAft>
              <a:buNone/>
            </a:pPr>
            <a:endParaRPr sz="7121" b="1">
              <a:solidFill>
                <a:srgbClr val="000000"/>
              </a:solidFill>
              <a:latin typeface="Arial"/>
              <a:ea typeface="Arial"/>
              <a:cs typeface="Arial"/>
              <a:sym typeface="Arial"/>
            </a:endParaRPr>
          </a:p>
          <a:p>
            <a:pPr marL="0" lvl="0" indent="0" algn="l" rtl="0">
              <a:spcBef>
                <a:spcPts val="0"/>
              </a:spcBef>
              <a:spcAft>
                <a:spcPts val="0"/>
              </a:spcAft>
              <a:buNone/>
            </a:pPr>
            <a:endParaRPr sz="5214" b="1">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209950" y="216375"/>
            <a:ext cx="8007600" cy="1103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700" b="1">
                <a:solidFill>
                  <a:srgbClr val="000000"/>
                </a:solidFill>
              </a:rPr>
              <a:t>OUTCOME FOR THIS TRAINING</a:t>
            </a:r>
            <a:r>
              <a:rPr lang="en" sz="3700"/>
              <a:t> training</a:t>
            </a:r>
            <a:endParaRPr sz="3700"/>
          </a:p>
        </p:txBody>
      </p:sp>
      <p:sp>
        <p:nvSpPr>
          <p:cNvPr id="93" name="Google Shape;93;p18"/>
          <p:cNvSpPr txBox="1">
            <a:spLocks noGrp="1"/>
          </p:cNvSpPr>
          <p:nvPr>
            <p:ph type="body" idx="1"/>
          </p:nvPr>
        </p:nvSpPr>
        <p:spPr>
          <a:xfrm>
            <a:off x="407100" y="1124675"/>
            <a:ext cx="5119500" cy="2502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3000" b="1">
                <a:solidFill>
                  <a:srgbClr val="000000"/>
                </a:solidFill>
              </a:rPr>
              <a:t>Today we will learn what a research meeting is in the process of policy change. </a:t>
            </a:r>
            <a:endParaRPr sz="3000" b="1">
              <a:solidFill>
                <a:srgbClr val="000000"/>
              </a:solidFill>
            </a:endParaRPr>
          </a:p>
        </p:txBody>
      </p:sp>
      <p:pic>
        <p:nvPicPr>
          <p:cNvPr id="94" name="Google Shape;94;p18"/>
          <p:cNvPicPr preferRelativeResize="0"/>
          <p:nvPr/>
        </p:nvPicPr>
        <p:blipFill>
          <a:blip r:embed="rId3">
            <a:alphaModFix/>
          </a:blip>
          <a:stretch>
            <a:fillRect/>
          </a:stretch>
        </p:blipFill>
        <p:spPr>
          <a:xfrm>
            <a:off x="5404600" y="2363900"/>
            <a:ext cx="3341949" cy="230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311700" y="195825"/>
            <a:ext cx="8520600" cy="1200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466" b="1">
                <a:solidFill>
                  <a:schemeClr val="lt1"/>
                </a:solidFill>
              </a:rPr>
              <a:t>Vocabulary</a:t>
            </a:r>
            <a:endParaRPr sz="2100" b="1">
              <a:solidFill>
                <a:schemeClr val="lt1"/>
              </a:solidFill>
            </a:endParaRPr>
          </a:p>
        </p:txBody>
      </p:sp>
      <p:sp>
        <p:nvSpPr>
          <p:cNvPr id="100" name="Google Shape;100;p19"/>
          <p:cNvSpPr txBox="1">
            <a:spLocks noGrp="1"/>
          </p:cNvSpPr>
          <p:nvPr>
            <p:ph type="body" idx="1"/>
          </p:nvPr>
        </p:nvSpPr>
        <p:spPr>
          <a:xfrm>
            <a:off x="311700" y="1266625"/>
            <a:ext cx="8520600" cy="2837100"/>
          </a:xfrm>
          <a:prstGeom prst="rect">
            <a:avLst/>
          </a:prstGeom>
        </p:spPr>
        <p:txBody>
          <a:bodyPr spcFirstLastPara="1" wrap="square" lIns="91425" tIns="91425" rIns="91425" bIns="91425" anchor="t" anchorCtr="0">
            <a:normAutofit fontScale="62500" lnSpcReduction="10000"/>
          </a:bodyPr>
          <a:lstStyle/>
          <a:p>
            <a:pPr marL="0" lvl="0" indent="0" algn="l" rtl="0">
              <a:spcBef>
                <a:spcPts val="0"/>
              </a:spcBef>
              <a:spcAft>
                <a:spcPts val="0"/>
              </a:spcAft>
              <a:buNone/>
            </a:pPr>
            <a:r>
              <a:rPr lang="en" sz="3581" b="1">
                <a:solidFill>
                  <a:srgbClr val="000000"/>
                </a:solidFill>
              </a:rPr>
              <a:t>System - </a:t>
            </a:r>
            <a:r>
              <a:rPr lang="en" sz="3581" b="1">
                <a:solidFill>
                  <a:srgbClr val="4A86E8"/>
                </a:solidFill>
              </a:rPr>
              <a:t>a set of things working together as parts of an interconnecting network</a:t>
            </a:r>
            <a:endParaRPr sz="3581" b="1">
              <a:solidFill>
                <a:srgbClr val="4A86E8"/>
              </a:solidFill>
            </a:endParaRPr>
          </a:p>
          <a:p>
            <a:pPr marL="0" lvl="0" indent="0" algn="l" rtl="0">
              <a:spcBef>
                <a:spcPts val="1200"/>
              </a:spcBef>
              <a:spcAft>
                <a:spcPts val="0"/>
              </a:spcAft>
              <a:buNone/>
            </a:pPr>
            <a:r>
              <a:rPr lang="en" sz="3581" b="1">
                <a:solidFill>
                  <a:srgbClr val="000000"/>
                </a:solidFill>
              </a:rPr>
              <a:t>Policy - </a:t>
            </a:r>
            <a:r>
              <a:rPr lang="en" sz="3581" b="1">
                <a:solidFill>
                  <a:srgbClr val="4A86E8"/>
                </a:solidFill>
              </a:rPr>
              <a:t>a rule for how a system works</a:t>
            </a:r>
            <a:endParaRPr sz="3581" b="1">
              <a:solidFill>
                <a:srgbClr val="4A86E8"/>
              </a:solidFill>
            </a:endParaRPr>
          </a:p>
          <a:p>
            <a:pPr marL="0" lvl="0" indent="0" algn="l" rtl="0">
              <a:spcBef>
                <a:spcPts val="1200"/>
              </a:spcBef>
              <a:spcAft>
                <a:spcPts val="0"/>
              </a:spcAft>
              <a:buNone/>
            </a:pPr>
            <a:r>
              <a:rPr lang="en" sz="3581" b="1">
                <a:solidFill>
                  <a:srgbClr val="000000"/>
                </a:solidFill>
              </a:rPr>
              <a:t>Power </a:t>
            </a:r>
            <a:r>
              <a:rPr lang="en" sz="3581">
                <a:solidFill>
                  <a:srgbClr val="000000"/>
                </a:solidFill>
              </a:rPr>
              <a:t>- </a:t>
            </a:r>
            <a:r>
              <a:rPr lang="en" sz="3581" b="1">
                <a:solidFill>
                  <a:srgbClr val="4A86E8"/>
                </a:solidFill>
              </a:rPr>
              <a:t>the ability to act</a:t>
            </a:r>
            <a:endParaRPr sz="3581" b="1">
              <a:solidFill>
                <a:srgbClr val="4A86E8"/>
              </a:solidFill>
            </a:endParaRPr>
          </a:p>
          <a:p>
            <a:pPr marL="0" lvl="0" indent="0" algn="l" rtl="0">
              <a:spcBef>
                <a:spcPts val="1200"/>
              </a:spcBef>
              <a:spcAft>
                <a:spcPts val="0"/>
              </a:spcAft>
              <a:buNone/>
            </a:pPr>
            <a:r>
              <a:rPr lang="en" sz="3581" b="1">
                <a:solidFill>
                  <a:srgbClr val="000000"/>
                </a:solidFill>
              </a:rPr>
              <a:t>Bill</a:t>
            </a:r>
            <a:r>
              <a:rPr lang="en" sz="3581" b="1">
                <a:solidFill>
                  <a:schemeClr val="lt1"/>
                </a:solidFill>
              </a:rPr>
              <a:t>-</a:t>
            </a:r>
            <a:r>
              <a:rPr lang="en" sz="3581" b="1">
                <a:solidFill>
                  <a:srgbClr val="4A86E8"/>
                </a:solidFill>
              </a:rPr>
              <a:t> A change to the law that is going through the evaluation and approval process</a:t>
            </a:r>
            <a:endParaRPr sz="3581" b="1">
              <a:solidFill>
                <a:srgbClr val="4A86E8"/>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6D7A8"/>
        </a:solidFill>
        <a:effectLst/>
      </p:bgPr>
    </p:bg>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20" b="1">
                <a:solidFill>
                  <a:srgbClr val="000000"/>
                </a:solidFill>
              </a:rPr>
              <a:t>Why, How, What?</a:t>
            </a:r>
            <a:endParaRPr sz="3120" b="1">
              <a:solidFill>
                <a:srgbClr val="000000"/>
              </a:solidFill>
            </a:endParaRPr>
          </a:p>
        </p:txBody>
      </p:sp>
      <p:sp>
        <p:nvSpPr>
          <p:cNvPr id="106" name="Google Shape;106;p20"/>
          <p:cNvSpPr txBox="1">
            <a:spLocks noGrp="1"/>
          </p:cNvSpPr>
          <p:nvPr>
            <p:ph type="body" idx="1"/>
          </p:nvPr>
        </p:nvSpPr>
        <p:spPr>
          <a:xfrm>
            <a:off x="311700" y="1152475"/>
            <a:ext cx="4202100" cy="338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AutoNum type="arabicPeriod"/>
            </a:pPr>
            <a:r>
              <a:rPr lang="en" sz="2000">
                <a:solidFill>
                  <a:srgbClr val="000000"/>
                </a:solidFill>
              </a:rPr>
              <a:t>“</a:t>
            </a:r>
            <a:r>
              <a:rPr lang="en" sz="2000" b="1">
                <a:solidFill>
                  <a:srgbClr val="000000"/>
                </a:solidFill>
              </a:rPr>
              <a:t>Why</a:t>
            </a:r>
            <a:r>
              <a:rPr lang="en" sz="2000">
                <a:solidFill>
                  <a:srgbClr val="000000"/>
                </a:solidFill>
              </a:rPr>
              <a:t>” will always drive this work with the vision in mind created with our values. </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en" sz="2000">
                <a:solidFill>
                  <a:srgbClr val="000000"/>
                </a:solidFill>
              </a:rPr>
              <a:t>“</a:t>
            </a:r>
            <a:r>
              <a:rPr lang="en" sz="2000" b="1">
                <a:solidFill>
                  <a:srgbClr val="000000"/>
                </a:solidFill>
              </a:rPr>
              <a:t>How</a:t>
            </a:r>
            <a:r>
              <a:rPr lang="en" sz="2000">
                <a:solidFill>
                  <a:srgbClr val="000000"/>
                </a:solidFill>
              </a:rPr>
              <a:t>” will include our mission statement and goals to achieve in this process.</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en" sz="2000">
                <a:solidFill>
                  <a:srgbClr val="000000"/>
                </a:solidFill>
              </a:rPr>
              <a:t>“</a:t>
            </a:r>
            <a:r>
              <a:rPr lang="en" sz="2000" b="1">
                <a:solidFill>
                  <a:srgbClr val="000000"/>
                </a:solidFill>
              </a:rPr>
              <a:t>What</a:t>
            </a:r>
            <a:r>
              <a:rPr lang="en" sz="2000">
                <a:solidFill>
                  <a:srgbClr val="000000"/>
                </a:solidFill>
              </a:rPr>
              <a:t>” is the product we will create in the end together. </a:t>
            </a:r>
            <a:endParaRPr sz="2000">
              <a:solidFill>
                <a:srgbClr val="000000"/>
              </a:solidFill>
            </a:endParaRPr>
          </a:p>
          <a:p>
            <a:pPr marL="457200" lvl="0" indent="0" algn="l" rtl="0">
              <a:spcBef>
                <a:spcPts val="1200"/>
              </a:spcBef>
              <a:spcAft>
                <a:spcPts val="1200"/>
              </a:spcAft>
              <a:buNone/>
            </a:pPr>
            <a:r>
              <a:rPr lang="en" sz="2000" b="1">
                <a:solidFill>
                  <a:srgbClr val="000000"/>
                </a:solidFill>
              </a:rPr>
              <a:t>These are the Big Ideas!</a:t>
            </a:r>
            <a:endParaRPr sz="2000" b="1">
              <a:solidFill>
                <a:srgbClr val="000000"/>
              </a:solidFill>
            </a:endParaRPr>
          </a:p>
        </p:txBody>
      </p:sp>
      <p:pic>
        <p:nvPicPr>
          <p:cNvPr id="107" name="Google Shape;107;p20"/>
          <p:cNvPicPr preferRelativeResize="0"/>
          <p:nvPr/>
        </p:nvPicPr>
        <p:blipFill>
          <a:blip r:embed="rId3">
            <a:alphaModFix/>
          </a:blip>
          <a:stretch>
            <a:fillRect/>
          </a:stretch>
        </p:blipFill>
        <p:spPr>
          <a:xfrm>
            <a:off x="5151525" y="1089275"/>
            <a:ext cx="2961650" cy="2652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1"/>
          <p:cNvSpPr/>
          <p:nvPr/>
        </p:nvSpPr>
        <p:spPr>
          <a:xfrm>
            <a:off x="4208050" y="3572225"/>
            <a:ext cx="4851900" cy="1109400"/>
          </a:xfrm>
          <a:prstGeom prst="rect">
            <a:avLst/>
          </a:prstGeom>
          <a:solidFill>
            <a:srgbClr val="40607C"/>
          </a:solidFill>
          <a:ln w="9525" cap="flat" cmpd="sng">
            <a:solidFill>
              <a:schemeClr val="dk2"/>
            </a:solidFill>
            <a:prstDash val="solid"/>
            <a:round/>
            <a:headEnd type="none" w="sm" len="sm"/>
            <a:tailEnd type="none" w="sm" len="sm"/>
          </a:ln>
          <a:effectLst>
            <a:outerShdw blurRad="57150" dist="19050" dir="5400000" algn="bl" rotWithShape="0">
              <a:srgbClr val="000000">
                <a:alpha val="4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txBox="1"/>
          <p:nvPr/>
        </p:nvSpPr>
        <p:spPr>
          <a:xfrm>
            <a:off x="4355375" y="3796025"/>
            <a:ext cx="42117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a:solidFill>
                  <a:schemeClr val="dk1"/>
                </a:solidFill>
                <a:latin typeface="Oswald"/>
                <a:ea typeface="Oswald"/>
                <a:cs typeface="Oswald"/>
                <a:sym typeface="Oswald"/>
              </a:rPr>
              <a:t>SYSTEMS ICEBERG </a:t>
            </a:r>
            <a:endParaRPr sz="3100">
              <a:solidFill>
                <a:schemeClr val="dk1"/>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1538</Words>
  <Application>Microsoft Office PowerPoint</Application>
  <PresentationFormat>On-screen Show (16:9)</PresentationFormat>
  <Paragraphs>189</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Oswald</vt:lpstr>
      <vt:lpstr>Arial</vt:lpstr>
      <vt:lpstr>Times New Roman</vt:lpstr>
      <vt:lpstr>Simple Dark</vt:lpstr>
      <vt:lpstr>PowerPoint Presentation</vt:lpstr>
      <vt:lpstr>Welcome, Instructions for Zoom Bienvenidos, Instrucciones para Zoom</vt:lpstr>
      <vt:lpstr>PowerPoint Presentation</vt:lpstr>
      <vt:lpstr>                                     AGENDA</vt:lpstr>
      <vt:lpstr> Let’s review our norms...</vt:lpstr>
      <vt:lpstr>OUTCOME FOR THIS TRAINING training</vt:lpstr>
      <vt:lpstr>Vocabulary</vt:lpstr>
      <vt:lpstr>Why, How, What?</vt:lpstr>
      <vt:lpstr>PowerPoint Presentation</vt:lpstr>
      <vt:lpstr>PowerPoint Presentation</vt:lpstr>
      <vt:lpstr>PolProblems to Policies II IIP</vt:lpstr>
      <vt:lpstr>AMMbout MMeMeet your Presenter</vt:lpstr>
      <vt:lpstr>LeLearning Goals arning Goals</vt:lpstr>
      <vt:lpstr>After naming the problem, talking to others who also deal with the problem, what do we do next?After naming the problem, talking to others who also deal with the problem, what do we do next?</vt:lpstr>
      <vt:lpstr>Simple Rules -&gt; Complexity </vt:lpstr>
      <vt:lpstr>ToTool: Research Meeting ol: Research Meeting</vt:lpstr>
      <vt:lpstr>What a research meeting is NOT:hat a research meeting is NOT:</vt:lpstr>
      <vt:lpstr> </vt:lpstr>
      <vt:lpstr>PREPARATION</vt:lpstr>
      <vt:lpstr>PowerPoint Presentation</vt:lpstr>
      <vt:lpstr>PRPREPARATION: Practice Brainstorming Questions EPARATION: Practice Brainstorming Questions</vt:lpstr>
      <vt:lpstr>PREP: Time to Practice: Why do you want to meet? </vt:lpstr>
      <vt:lpstr>PowerPoint Presentation</vt:lpstr>
      <vt:lpstr>PREP: Agenda for a Research Meeting </vt:lpstr>
      <vt:lpstr>What makes a good research question? </vt:lpstr>
      <vt:lpstr>PowerPoint Presentation</vt:lpstr>
      <vt:lpstr>PowerPoint Presentation</vt:lpstr>
      <vt:lpstr>PowerPoint Presentation</vt:lpstr>
      <vt:lpstr>HOMEWORK: Work with your CBO group </vt:lpstr>
      <vt:lpstr>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modified xsi:type="dcterms:W3CDTF">2021-11-24T02:53:03Z</dcterms:modified>
  <cp:category/>
</cp:coreProperties>
</file>